
<file path=[Content_Types].xml><?xml version="1.0" encoding="utf-8"?>
<Types xmlns="http://schemas.openxmlformats.org/package/2006/content-types">
  <Default Extension="emf" ContentType="image/x-emf"/>
  <Default Extension="jpg" ContentType="image/jpg"/>
  <Default Extension="png" ContentType="image/png"/>
  <Default Extension="rels" ContentType="application/vnd.openxmlformats-package.relationships+xml"/>
  <Default Extension="tmp" ContentType="image/p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822" r:id="rId2"/>
    <p:sldId id="849" r:id="rId3"/>
    <p:sldId id="850" r:id="rId4"/>
    <p:sldId id="257" r:id="rId5"/>
    <p:sldId id="258" r:id="rId6"/>
    <p:sldId id="823" r:id="rId7"/>
    <p:sldId id="259" r:id="rId8"/>
    <p:sldId id="260" r:id="rId9"/>
    <p:sldId id="261" r:id="rId10"/>
    <p:sldId id="262" r:id="rId11"/>
    <p:sldId id="263" r:id="rId12"/>
    <p:sldId id="264" r:id="rId13"/>
    <p:sldId id="266" r:id="rId14"/>
    <p:sldId id="824" r:id="rId15"/>
    <p:sldId id="825" r:id="rId16"/>
    <p:sldId id="267" r:id="rId17"/>
    <p:sldId id="826" r:id="rId18"/>
    <p:sldId id="268" r:id="rId19"/>
    <p:sldId id="269" r:id="rId20"/>
    <p:sldId id="845" r:id="rId21"/>
    <p:sldId id="846" r:id="rId22"/>
    <p:sldId id="848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827" r:id="rId33"/>
    <p:sldId id="332" r:id="rId34"/>
    <p:sldId id="333" r:id="rId35"/>
    <p:sldId id="334" r:id="rId36"/>
    <p:sldId id="828" r:id="rId37"/>
    <p:sldId id="280" r:id="rId38"/>
    <p:sldId id="281" r:id="rId39"/>
    <p:sldId id="283" r:id="rId40"/>
    <p:sldId id="284" r:id="rId41"/>
    <p:sldId id="285" r:id="rId42"/>
    <p:sldId id="286" r:id="rId43"/>
    <p:sldId id="287" r:id="rId44"/>
    <p:sldId id="82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830" r:id="rId53"/>
    <p:sldId id="299" r:id="rId54"/>
    <p:sldId id="831" r:id="rId55"/>
    <p:sldId id="832" r:id="rId56"/>
    <p:sldId id="833" r:id="rId57"/>
    <p:sldId id="834" r:id="rId58"/>
    <p:sldId id="835" r:id="rId59"/>
    <p:sldId id="836" r:id="rId60"/>
    <p:sldId id="837" r:id="rId61"/>
    <p:sldId id="838" r:id="rId62"/>
    <p:sldId id="839" r:id="rId63"/>
    <p:sldId id="306" r:id="rId64"/>
    <p:sldId id="840" r:id="rId65"/>
    <p:sldId id="841" r:id="rId66"/>
    <p:sldId id="842" r:id="rId67"/>
    <p:sldId id="310" r:id="rId68"/>
    <p:sldId id="843" r:id="rId69"/>
    <p:sldId id="844" r:id="rId70"/>
    <p:sldId id="314" r:id="rId71"/>
    <p:sldId id="316" r:id="rId72"/>
    <p:sldId id="317" r:id="rId73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DDDF919-318C-4C30-BB42-583BDD12B7ED}">
          <p14:sldIdLst>
            <p14:sldId id="822"/>
            <p14:sldId id="849"/>
            <p14:sldId id="850"/>
            <p14:sldId id="257"/>
            <p14:sldId id="258"/>
            <p14:sldId id="823"/>
            <p14:sldId id="259"/>
            <p14:sldId id="260"/>
            <p14:sldId id="261"/>
            <p14:sldId id="262"/>
            <p14:sldId id="263"/>
            <p14:sldId id="264"/>
            <p14:sldId id="266"/>
            <p14:sldId id="824"/>
            <p14:sldId id="825"/>
            <p14:sldId id="267"/>
            <p14:sldId id="826"/>
            <p14:sldId id="268"/>
            <p14:sldId id="269"/>
            <p14:sldId id="845"/>
            <p14:sldId id="846"/>
            <p14:sldId id="848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827"/>
            <p14:sldId id="332"/>
            <p14:sldId id="333"/>
            <p14:sldId id="334"/>
            <p14:sldId id="828"/>
            <p14:sldId id="280"/>
            <p14:sldId id="281"/>
            <p14:sldId id="283"/>
            <p14:sldId id="284"/>
            <p14:sldId id="285"/>
            <p14:sldId id="286"/>
            <p14:sldId id="287"/>
            <p14:sldId id="829"/>
            <p14:sldId id="290"/>
            <p14:sldId id="291"/>
            <p14:sldId id="292"/>
            <p14:sldId id="293"/>
            <p14:sldId id="294"/>
            <p14:sldId id="295"/>
            <p14:sldId id="296"/>
            <p14:sldId id="830"/>
            <p14:sldId id="299"/>
            <p14:sldId id="831"/>
            <p14:sldId id="832"/>
            <p14:sldId id="833"/>
            <p14:sldId id="834"/>
            <p14:sldId id="835"/>
            <p14:sldId id="836"/>
            <p14:sldId id="837"/>
            <p14:sldId id="838"/>
            <p14:sldId id="839"/>
            <p14:sldId id="306"/>
            <p14:sldId id="840"/>
            <p14:sldId id="841"/>
            <p14:sldId id="842"/>
            <p14:sldId id="310"/>
            <p14:sldId id="843"/>
            <p14:sldId id="844"/>
            <p14:sldId id="314"/>
            <p14:sldId id="316"/>
            <p14:sldId id="3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39" autoAdjust="0"/>
    <p:restoredTop sz="90563" autoAdjust="0"/>
  </p:normalViewPr>
  <p:slideViewPr>
    <p:cSldViewPr>
      <p:cViewPr varScale="1">
        <p:scale>
          <a:sx n="78" d="100"/>
          <a:sy n="78" d="100"/>
        </p:scale>
        <p:origin x="1290" y="78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8805E6-AF9F-47AD-8688-6C6980A07E3C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4F5ED9-8216-4DD0-836C-50CE092C8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560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antstart.com/articles/Serial-Correlation-in-Time-Series-Analysis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antstart.com/articles/Serial-Correlation-in-Time-Series-Analysis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F5ED9-8216-4DD0-836C-50CE092C83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580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F5ED9-8216-4DD0-836C-50CE092C831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150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https://www.quantstart.com/articles/Serial-Correlation-in-Time-Series-Analysis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F5ED9-8216-4DD0-836C-50CE092C831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19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https://www.quantstart.com/articles/Serial-Correlation-in-Time-Series-Analysis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F5ED9-8216-4DD0-836C-50CE092C831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524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F5ED9-8216-4DD0-836C-50CE092C831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11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4540" y="304800"/>
            <a:ext cx="7553325" cy="696594"/>
          </a:xfrm>
        </p:spPr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4540" y="1217167"/>
            <a:ext cx="7553325" cy="4574033"/>
          </a:xfrm>
        </p:spPr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161826"/>
            <a:ext cx="8229600" cy="696594"/>
          </a:xfrm>
        </p:spPr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43299" y="838200"/>
            <a:ext cx="4857401" cy="696594"/>
          </a:xfrm>
        </p:spPr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99C0151-4530-4246-9DBC-9DC7C430B51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Chapter 2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3C94C4D-F12E-4C07-A3FE-E7DAFCC82A8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Introduction to Time Series Analysis and Forecasting 2E, 2015  MJK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98D4231-7A42-48F3-A36A-6A91E0D669F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EEDA16-BE00-46D1-81D2-69AC5EA63F5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9371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14A969-2434-4CA2-99C1-AF106846923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Chapter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3E1C3F-4D65-4B90-BA9C-739D9075D9F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Introduction to Time Series Analysis and Forecasting 2E, 2015  MJK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4499B9-E80D-4C92-AEF2-E91C324B03B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A2DB36-BE19-4D01-B882-8F0D7F6CD9B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4735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6416115-4301-4C70-8CEB-D25B401105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Chapter 2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CB9D6E2-364B-4CDB-B392-151C27103EC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Introduction to Time Series Analysis and Forecasting 2E, 2015  MJK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CF0E6B8-9234-456D-84A5-FF36379C113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18707E-926D-4E14-8C39-2753996E2B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8498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6277355"/>
            <a:ext cx="9143999" cy="5806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43599" y="817880"/>
            <a:ext cx="2856801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4540" y="1217167"/>
            <a:ext cx="7553325" cy="2717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m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tmp"/><Relationship Id="rId4" Type="http://schemas.openxmlformats.org/officeDocument/2006/relationships/image" Target="../media/image39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tm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image" Target="../media/image46.w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m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wmf"/><Relationship Id="rId4" Type="http://schemas.openxmlformats.org/officeDocument/2006/relationships/image" Target="../media/image65.w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m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tmp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tmp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mp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2.w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1143000"/>
            <a:ext cx="7615427" cy="12801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374" y="1325373"/>
            <a:ext cx="6864984" cy="3891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dirty="0"/>
              <a:t>Chapter 2: </a:t>
            </a:r>
            <a:br>
              <a:rPr lang="en-US" dirty="0"/>
            </a:br>
            <a:r>
              <a:rPr lang="en-US" dirty="0"/>
              <a:t>Statistics Introduction to Forecasting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3200" dirty="0"/>
              <a:t>Fall 2019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6309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Date Placeholder 3">
            <a:extLst>
              <a:ext uri="{FF2B5EF4-FFF2-40B4-BE49-F238E27FC236}">
                <a16:creationId xmlns:a16="http://schemas.microsoft.com/office/drawing/2014/main" id="{C0A54973-F48F-41D3-AF02-6A35CFEF54C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Chapter 2</a:t>
            </a:r>
          </a:p>
        </p:txBody>
      </p:sp>
      <p:sp>
        <p:nvSpPr>
          <p:cNvPr id="8195" name="Footer Placeholder 4">
            <a:extLst>
              <a:ext uri="{FF2B5EF4-FFF2-40B4-BE49-F238E27FC236}">
                <a16:creationId xmlns:a16="http://schemas.microsoft.com/office/drawing/2014/main" id="{84D49047-9684-4271-BDBA-778D07CD0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Introduction to Time Series Analysis and Forecasting 2E, 2015  MJK</a:t>
            </a:r>
          </a:p>
        </p:txBody>
      </p:sp>
      <p:sp>
        <p:nvSpPr>
          <p:cNvPr id="8196" name="Slide Number Placeholder 5">
            <a:extLst>
              <a:ext uri="{FF2B5EF4-FFF2-40B4-BE49-F238E27FC236}">
                <a16:creationId xmlns:a16="http://schemas.microsoft.com/office/drawing/2014/main" id="{FFF0AB67-6B27-4F22-9055-114DACF1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1386580-1417-4BE4-AFED-790E9AD50346}" type="slidenum">
              <a:rPr lang="en-US" altLang="en-US"/>
              <a:pPr eaLnBrk="1" hangingPunct="1"/>
              <a:t>10</a:t>
            </a:fld>
            <a:endParaRPr lang="en-US" altLang="en-US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AB8A01CD-D4BB-4BBB-B924-CD954BB08E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Variations of time series plots</a:t>
            </a:r>
          </a:p>
        </p:txBody>
      </p:sp>
      <p:pic>
        <p:nvPicPr>
          <p:cNvPr id="8198" name="Picture 4">
            <a:extLst>
              <a:ext uri="{FF2B5EF4-FFF2-40B4-BE49-F238E27FC236}">
                <a16:creationId xmlns:a16="http://schemas.microsoft.com/office/drawing/2014/main" id="{CC7FFBE0-0764-44F7-B6FA-E6F2A8512F3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3250" y="1600200"/>
            <a:ext cx="7937500" cy="4525963"/>
          </a:xfr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F1F55-56B6-463C-B58B-B1A3C322A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540" y="304800"/>
            <a:ext cx="7553325" cy="696594"/>
          </a:xfrm>
        </p:spPr>
        <p:txBody>
          <a:bodyPr/>
          <a:lstStyle/>
          <a:p>
            <a:r>
              <a:rPr lang="en-US"/>
              <a:t>Plotting smoothed data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79E6D-94A3-4EAE-9262-C7B8CFE88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4540" y="1217167"/>
            <a:ext cx="8074660" cy="377539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overlay a </a:t>
            </a:r>
            <a:r>
              <a:rPr lang="en-US" sz="2800" b="1" dirty="0"/>
              <a:t>smoothed</a:t>
            </a:r>
            <a:r>
              <a:rPr lang="en-US" sz="2800" dirty="0"/>
              <a:t> version of the original data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simplest and most widely used is the </a:t>
            </a:r>
            <a:r>
              <a:rPr lang="en-US" sz="2800" b="1" i="1" dirty="0"/>
              <a:t>ordinary or simple moving average (M</a:t>
            </a:r>
            <a:r>
              <a:rPr lang="en-US" sz="2800" b="1" i="1" baseline="-25000" dirty="0"/>
              <a:t>T</a:t>
            </a:r>
            <a:r>
              <a:rPr lang="en-US" sz="2800" b="1" i="1" dirty="0"/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aseline="-25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aseline="-25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aseline="-25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aseline="-25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aseline="-25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moving average has less variability than the original observations; if the variance of an individual observation </a:t>
            </a:r>
            <a:r>
              <a:rPr lang="en-US" sz="2000" i="1" dirty="0" err="1"/>
              <a:t>y</a:t>
            </a:r>
            <a:r>
              <a:rPr lang="en-US" sz="2000" i="1" baseline="-25000" dirty="0" err="1"/>
              <a:t>t</a:t>
            </a:r>
            <a:r>
              <a:rPr lang="en-US" sz="2000" dirty="0"/>
              <a:t> is σ</a:t>
            </a:r>
            <a:r>
              <a:rPr lang="en-US" sz="2000" baseline="30000" dirty="0"/>
              <a:t>2   </a:t>
            </a:r>
            <a:r>
              <a:rPr lang="en-US" sz="2000" dirty="0"/>
              <a:t>:</a:t>
            </a:r>
            <a:r>
              <a:rPr lang="en-US" sz="2000" baseline="30000" dirty="0"/>
              <a:t> </a:t>
            </a:r>
            <a:endParaRPr lang="en-US" sz="1800" baseline="-25000" dirty="0"/>
          </a:p>
        </p:txBody>
      </p:sp>
      <p:sp>
        <p:nvSpPr>
          <p:cNvPr id="9220" name="Slide Number Placeholder 4">
            <a:extLst>
              <a:ext uri="{FF2B5EF4-FFF2-40B4-BE49-F238E27FC236}">
                <a16:creationId xmlns:a16="http://schemas.microsoft.com/office/drawing/2014/main" id="{35B8C0A4-CC5D-449D-99C6-946E2278683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53EB4DB-CCEE-47AA-BEE4-8A47CA9D5D1A}" type="slidenum">
              <a:rPr lang="en-US" altLang="en-US" smtClean="0"/>
              <a:pPr eaLnBrk="1" hangingPunct="1"/>
              <a:t>11</a:t>
            </a:fld>
            <a:endParaRPr lang="en-US" altLang="en-US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275DC3F2-CCC3-44F4-8BDA-C7426A7FE0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5" t="44342" r="22951" b="38045"/>
          <a:stretch/>
        </p:blipFill>
        <p:spPr>
          <a:xfrm>
            <a:off x="1052527" y="3096263"/>
            <a:ext cx="7648560" cy="1042043"/>
          </a:xfrm>
          <a:prstGeom prst="rect">
            <a:avLst/>
          </a:prstGeom>
          <a:noFill/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A1E621D5-B56D-4E22-A7A9-4816A6981A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211" r="7060"/>
          <a:stretch/>
        </p:blipFill>
        <p:spPr>
          <a:xfrm>
            <a:off x="114730" y="5435231"/>
            <a:ext cx="7648560" cy="785813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9CF541-5319-43A2-85FC-45176F0F6C76}"/>
              </a:ext>
            </a:extLst>
          </p:cNvPr>
          <p:cNvSpPr txBox="1"/>
          <p:nvPr/>
        </p:nvSpPr>
        <p:spPr>
          <a:xfrm>
            <a:off x="2362200" y="5105400"/>
            <a:ext cx="3153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Remember, Var(</a:t>
            </a:r>
            <a:r>
              <a:rPr lang="en-US" dirty="0" err="1"/>
              <a:t>aX</a:t>
            </a:r>
            <a:r>
              <a:rPr lang="en-US" dirty="0"/>
              <a:t>) = a</a:t>
            </a:r>
            <a:r>
              <a:rPr lang="en-US" baseline="30000" dirty="0"/>
              <a:t>2</a:t>
            </a:r>
            <a:r>
              <a:rPr lang="en-US" dirty="0"/>
              <a:t> Var(X)</a:t>
            </a:r>
            <a:r>
              <a:rPr lang="en-US" baseline="30000" dirty="0"/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745E07-7AA7-45C9-8419-A60C40ABDE21}"/>
              </a:ext>
            </a:extLst>
          </p:cNvPr>
          <p:cNvSpPr txBox="1"/>
          <p:nvPr/>
        </p:nvSpPr>
        <p:spPr>
          <a:xfrm>
            <a:off x="6858000" y="5435231"/>
            <a:ext cx="2103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(assuming </a:t>
            </a:r>
            <a:r>
              <a:rPr lang="en-US" i="1" dirty="0" err="1"/>
              <a:t>y</a:t>
            </a:r>
            <a:r>
              <a:rPr lang="en-US" i="1" baseline="-25000" dirty="0" err="1"/>
              <a:t>t</a:t>
            </a:r>
            <a:r>
              <a:rPr lang="en-US" i="1" baseline="-25000" dirty="0"/>
              <a:t> </a:t>
            </a:r>
            <a:r>
              <a:rPr lang="en-US" dirty="0"/>
              <a:t>is independent)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Date Placeholder 2">
            <a:extLst>
              <a:ext uri="{FF2B5EF4-FFF2-40B4-BE49-F238E27FC236}">
                <a16:creationId xmlns:a16="http://schemas.microsoft.com/office/drawing/2014/main" id="{7E853949-ABF7-4631-A3AD-6C701ED00AE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Chapter 2</a:t>
            </a:r>
          </a:p>
        </p:txBody>
      </p:sp>
      <p:sp>
        <p:nvSpPr>
          <p:cNvPr id="10244" name="Slide Number Placeholder 4">
            <a:extLst>
              <a:ext uri="{FF2B5EF4-FFF2-40B4-BE49-F238E27FC236}">
                <a16:creationId xmlns:a16="http://schemas.microsoft.com/office/drawing/2014/main" id="{DBBE3D02-BB70-4D7D-8A69-EBB65589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A3B69CE-11A3-4A6D-B21E-D649C92CC324}" type="slidenum">
              <a:rPr lang="en-US" altLang="en-US"/>
              <a:pPr eaLnBrk="1" hangingPunct="1"/>
              <a:t>12</a:t>
            </a:fld>
            <a:endParaRPr lang="en-US" altLang="en-US"/>
          </a:p>
        </p:txBody>
      </p:sp>
      <p:pic>
        <p:nvPicPr>
          <p:cNvPr id="10245" name="Picture 3">
            <a:extLst>
              <a:ext uri="{FF2B5EF4-FFF2-40B4-BE49-F238E27FC236}">
                <a16:creationId xmlns:a16="http://schemas.microsoft.com/office/drawing/2014/main" id="{F390C2B5-0284-473A-B0C4-E638305CD97C}"/>
              </a:ext>
            </a:extLst>
          </p:cNvPr>
          <p:cNvPicPr>
            <a:picLocks noGrp="1" noChangeAspect="1" noChangeArrowheads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765175"/>
            <a:ext cx="8229600" cy="4870450"/>
          </a:xfrm>
          <a:noFill/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4C208E0-B002-4224-BBAA-3C12CF83F49D}"/>
              </a:ext>
            </a:extLst>
          </p:cNvPr>
          <p:cNvSpPr/>
          <p:nvPr/>
        </p:nvSpPr>
        <p:spPr>
          <a:xfrm>
            <a:off x="1600200" y="2590800"/>
            <a:ext cx="1447800" cy="1143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4E7B138-737E-48E7-AE27-84B27D21D75D}"/>
              </a:ext>
            </a:extLst>
          </p:cNvPr>
          <p:cNvCxnSpPr/>
          <p:nvPr/>
        </p:nvCxnSpPr>
        <p:spPr>
          <a:xfrm flipH="1">
            <a:off x="2560320" y="1676400"/>
            <a:ext cx="94488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81A06AB-EFCA-4F29-B4A2-D634E61D7B9B}"/>
              </a:ext>
            </a:extLst>
          </p:cNvPr>
          <p:cNvSpPr txBox="1"/>
          <p:nvPr/>
        </p:nvSpPr>
        <p:spPr>
          <a:xfrm>
            <a:off x="3505201" y="1222375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is the moving average missing in the first few samples?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03718A-503D-4E19-AD1E-A651E8A0B2B8}"/>
              </a:ext>
            </a:extLst>
          </p:cNvPr>
          <p:cNvSpPr/>
          <p:nvPr/>
        </p:nvSpPr>
        <p:spPr>
          <a:xfrm>
            <a:off x="6753224" y="4143376"/>
            <a:ext cx="609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C1B9FE-F873-45A2-8B16-7EC9CEB17C04}"/>
              </a:ext>
            </a:extLst>
          </p:cNvPr>
          <p:cNvCxnSpPr>
            <a:cxnSpLocks/>
          </p:cNvCxnSpPr>
          <p:nvPr/>
        </p:nvCxnSpPr>
        <p:spPr>
          <a:xfrm flipH="1">
            <a:off x="7086600" y="2974975"/>
            <a:ext cx="762000" cy="1139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7B74FEB-3ADC-4030-8F8D-04C665D9F60F}"/>
              </a:ext>
            </a:extLst>
          </p:cNvPr>
          <p:cNvSpPr txBox="1"/>
          <p:nvPr/>
        </p:nvSpPr>
        <p:spPr>
          <a:xfrm>
            <a:off x="7429650" y="2590800"/>
            <a:ext cx="167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Moving average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2B5E5-EB6C-4DC0-8980-A40008B34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Centered Moving Average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B93A76-9AFF-4DD7-803C-326362E74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4540" y="1217167"/>
            <a:ext cx="7553325" cy="55399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The moving average </a:t>
            </a:r>
          </a:p>
        </p:txBody>
      </p:sp>
      <p:sp>
        <p:nvSpPr>
          <p:cNvPr id="11266" name="Date Placeholder 2">
            <a:extLst>
              <a:ext uri="{FF2B5EF4-FFF2-40B4-BE49-F238E27FC236}">
                <a16:creationId xmlns:a16="http://schemas.microsoft.com/office/drawing/2014/main" id="{6F4A3936-9D88-408C-B0BF-47E1C3D9C1BD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Chapter 2</a:t>
            </a:r>
          </a:p>
        </p:txBody>
      </p:sp>
      <p:sp>
        <p:nvSpPr>
          <p:cNvPr id="11268" name="Slide Number Placeholder 4">
            <a:extLst>
              <a:ext uri="{FF2B5EF4-FFF2-40B4-BE49-F238E27FC236}">
                <a16:creationId xmlns:a16="http://schemas.microsoft.com/office/drawing/2014/main" id="{9F87613D-A305-4171-A0BB-AF56B4D776A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F314ADB-5155-4B2F-85C2-B7BD938D38BC}" type="slidenum">
              <a:rPr lang="en-US" altLang="en-US"/>
              <a:pPr eaLnBrk="1" hangingPunct="1"/>
              <a:t>13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DE4F8D-A54E-451B-8F2D-F0807E458B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62"/>
          <a:stretch/>
        </p:blipFill>
        <p:spPr>
          <a:xfrm>
            <a:off x="304800" y="2209800"/>
            <a:ext cx="8242316" cy="186475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F5EF086-C3B3-4810-A924-42C6353AB111}"/>
              </a:ext>
            </a:extLst>
          </p:cNvPr>
          <p:cNvGrpSpPr/>
          <p:nvPr/>
        </p:nvGrpSpPr>
        <p:grpSpPr>
          <a:xfrm>
            <a:off x="3556874" y="4082790"/>
            <a:ext cx="1738168" cy="1680234"/>
            <a:chOff x="1524000" y="4505894"/>
            <a:chExt cx="1738168" cy="1680234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3DC2AB-F703-481A-BFE2-FB2CF29F5F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5043127"/>
              <a:ext cx="0" cy="1143001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784C04-A68E-4662-8A3C-113E6DDF75F3}"/>
                </a:ext>
              </a:extLst>
            </p:cNvPr>
            <p:cNvCxnSpPr/>
            <p:nvPr/>
          </p:nvCxnSpPr>
          <p:spPr>
            <a:xfrm>
              <a:off x="1524000" y="6167444"/>
              <a:ext cx="1371600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76BE6DA-7C46-4902-85E5-50782EB12D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6400" y="5092214"/>
              <a:ext cx="1066800" cy="609600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9010C03-5FC6-49C9-9D5C-ED2E97F8258E}"/>
                </a:ext>
              </a:extLst>
            </p:cNvPr>
            <p:cNvSpPr/>
            <p:nvPr/>
          </p:nvSpPr>
          <p:spPr>
            <a:xfrm>
              <a:off x="1600200" y="5614627"/>
              <a:ext cx="152400" cy="1718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6069689-C8C6-4D22-8BCB-138E284C14B9}"/>
                </a:ext>
              </a:extLst>
            </p:cNvPr>
            <p:cNvSpPr/>
            <p:nvPr/>
          </p:nvSpPr>
          <p:spPr>
            <a:xfrm>
              <a:off x="1876425" y="5481645"/>
              <a:ext cx="104775" cy="1289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5C9DFCB-89E7-4B80-88AD-A549F8AD1BA1}"/>
                </a:ext>
              </a:extLst>
            </p:cNvPr>
            <p:cNvSpPr/>
            <p:nvPr/>
          </p:nvSpPr>
          <p:spPr>
            <a:xfrm>
              <a:off x="2376488" y="5225196"/>
              <a:ext cx="152400" cy="1718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CDD4054-752E-4BC9-88B9-AB0C0B06EA99}"/>
                </a:ext>
              </a:extLst>
            </p:cNvPr>
            <p:cNvSpPr/>
            <p:nvPr/>
          </p:nvSpPr>
          <p:spPr>
            <a:xfrm>
              <a:off x="2662237" y="5073531"/>
              <a:ext cx="152400" cy="1718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A5FAF82-29C8-42DE-ADF4-6C7D3DBD6DB1}"/>
                </a:ext>
              </a:extLst>
            </p:cNvPr>
            <p:cNvSpPr/>
            <p:nvPr/>
          </p:nvSpPr>
          <p:spPr>
            <a:xfrm>
              <a:off x="2133600" y="5405445"/>
              <a:ext cx="104775" cy="12895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CEC88455-FDCC-4BD7-976F-88859EE2C0B9}"/>
                </a:ext>
              </a:extLst>
            </p:cNvPr>
            <p:cNvSpPr/>
            <p:nvPr/>
          </p:nvSpPr>
          <p:spPr>
            <a:xfrm rot="16200000">
              <a:off x="2199958" y="4281641"/>
              <a:ext cx="208024" cy="140754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E1D8BE-64CB-45FB-9598-738C724E22D8}"/>
                </a:ext>
              </a:extLst>
            </p:cNvPr>
            <p:cNvSpPr txBox="1"/>
            <p:nvPr/>
          </p:nvSpPr>
          <p:spPr>
            <a:xfrm>
              <a:off x="1524000" y="4505894"/>
              <a:ext cx="17381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S=2 points on either side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41BEF-7568-46D0-B050-F2851EC46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Filter (data smoother)</a:t>
            </a:r>
          </a:p>
        </p:txBody>
      </p:sp>
      <p:sp>
        <p:nvSpPr>
          <p:cNvPr id="12290" name="Date Placeholder 2">
            <a:extLst>
              <a:ext uri="{FF2B5EF4-FFF2-40B4-BE49-F238E27FC236}">
                <a16:creationId xmlns:a16="http://schemas.microsoft.com/office/drawing/2014/main" id="{8D3F3767-5A59-4983-806D-CBB62174A9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Chapter 2</a:t>
            </a:r>
          </a:p>
        </p:txBody>
      </p:sp>
      <p:sp>
        <p:nvSpPr>
          <p:cNvPr id="12292" name="Slide Number Placeholder 4">
            <a:extLst>
              <a:ext uri="{FF2B5EF4-FFF2-40B4-BE49-F238E27FC236}">
                <a16:creationId xmlns:a16="http://schemas.microsoft.com/office/drawing/2014/main" id="{F5828205-FC32-4A77-9020-AA560D3F4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6B62CF2-3A06-4056-A4CD-1B9999405F4A}" type="slidenum">
              <a:rPr lang="en-US" altLang="en-US"/>
              <a:pPr eaLnBrk="1" hangingPunct="1"/>
              <a:t>14</a:t>
            </a:fld>
            <a:endParaRPr lang="en-US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76E4-40CB-47B6-B07B-B1F9A0B93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540" y="1217167"/>
            <a:ext cx="7553325" cy="301621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/>
              <a:t>Simple moving average</a:t>
            </a:r>
            <a:r>
              <a:rPr lang="en-US" sz="2800" dirty="0"/>
              <a:t> is a </a:t>
            </a:r>
            <a:r>
              <a:rPr lang="en-US" sz="2800" b="1" dirty="0"/>
              <a:t>linear data smoother</a:t>
            </a:r>
            <a:r>
              <a:rPr lang="en-US" sz="2800" dirty="0"/>
              <a:t>, or a </a:t>
            </a:r>
            <a:r>
              <a:rPr lang="en-US" sz="2800" b="1" dirty="0"/>
              <a:t>linear filter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Replaces each observation </a:t>
            </a:r>
            <a:r>
              <a:rPr lang="en-US" sz="2800" i="1" dirty="0" err="1"/>
              <a:t>y</a:t>
            </a:r>
            <a:r>
              <a:rPr lang="en-US" sz="2800" i="1" baseline="-25000" dirty="0" err="1"/>
              <a:t>t</a:t>
            </a:r>
            <a:r>
              <a:rPr lang="en-US" sz="2800" dirty="0"/>
              <a:t> with a linear combination of other data points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Has equal weights … 1/N in previous example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Alternatively, could use unequal weights …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64FEDF3D-8C5E-491E-8EE9-DD8F06AC5A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0" t="55009" r="29629" b="26508"/>
          <a:stretch/>
        </p:blipFill>
        <p:spPr bwMode="auto">
          <a:xfrm>
            <a:off x="1763483" y="4495801"/>
            <a:ext cx="4789717" cy="761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91E889-FEE3-4E7C-8EBD-090EE81EB115}"/>
              </a:ext>
            </a:extLst>
          </p:cNvPr>
          <p:cNvCxnSpPr/>
          <p:nvPr/>
        </p:nvCxnSpPr>
        <p:spPr>
          <a:xfrm flipH="1" flipV="1">
            <a:off x="4495800" y="5257800"/>
            <a:ext cx="1143000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166F2C5-3AA3-4EF1-B0A1-4CB3BE184DC8}"/>
              </a:ext>
            </a:extLst>
          </p:cNvPr>
          <p:cNvSpPr txBox="1"/>
          <p:nvPr/>
        </p:nvSpPr>
        <p:spPr>
          <a:xfrm>
            <a:off x="5791200" y="5638800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point </a:t>
            </a:r>
            <a:r>
              <a:rPr lang="en-US" dirty="0" err="1"/>
              <a:t>Hanning</a:t>
            </a:r>
            <a:r>
              <a:rPr lang="en-US" dirty="0"/>
              <a:t> filter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E1775-A4D2-4411-8593-9AEC66E0A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540" y="304800"/>
            <a:ext cx="7553325" cy="696594"/>
          </a:xfrm>
        </p:spPr>
        <p:txBody>
          <a:bodyPr/>
          <a:lstStyle/>
          <a:p>
            <a:r>
              <a:rPr lang="en-US"/>
              <a:t>Drawback of Linear filters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2B6B0-7C1B-4EEE-B72A-BB7DC0A4F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371600"/>
            <a:ext cx="4721860" cy="344709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Obvious disadvantage of a linear filter (i.e. moving average) …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Unusual or erroneous data point or an outlier will dominate the moving average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7C3567-3A34-4867-87ED-7E2EEB3D1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400" y="1929704"/>
            <a:ext cx="4359600" cy="32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775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>
            <a:extLst>
              <a:ext uri="{FF2B5EF4-FFF2-40B4-BE49-F238E27FC236}">
                <a16:creationId xmlns:a16="http://schemas.microsoft.com/office/drawing/2014/main" id="{01A682F1-1957-46AF-81DD-AF482890A3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95337" y="207456"/>
            <a:ext cx="7553325" cy="696594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Median filters can smooth data with atypical values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09D862-0431-4689-B7AE-7E608413D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6875" y="1521967"/>
            <a:ext cx="4443413" cy="480131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b="1" dirty="0"/>
              <a:t>moving medians</a:t>
            </a:r>
            <a:r>
              <a:rPr lang="en-US" sz="2400" dirty="0"/>
              <a:t> (also called </a:t>
            </a:r>
            <a:r>
              <a:rPr lang="en-US" sz="2400" b="1" dirty="0"/>
              <a:t>running medians</a:t>
            </a:r>
            <a:r>
              <a:rPr lang="en-US" sz="2400" dirty="0"/>
              <a:t>) are an alternative to moving averages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13314" name="Date Placeholder 3">
            <a:extLst>
              <a:ext uri="{FF2B5EF4-FFF2-40B4-BE49-F238E27FC236}">
                <a16:creationId xmlns:a16="http://schemas.microsoft.com/office/drawing/2014/main" id="{CF7A2DBC-D94E-41FC-B7CF-DF70463903AA}"/>
              </a:ext>
            </a:extLst>
          </p:cNvPr>
          <p:cNvSpPr>
            <a:spLocks noGrp="1"/>
          </p:cNvSpPr>
          <p:nvPr>
            <p:ph type="dt" sz="quarter" idx="429496729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Chapter 2</a:t>
            </a:r>
          </a:p>
        </p:txBody>
      </p:sp>
      <p:sp>
        <p:nvSpPr>
          <p:cNvPr id="13316" name="Slide Number Placeholder 5">
            <a:extLst>
              <a:ext uri="{FF2B5EF4-FFF2-40B4-BE49-F238E27FC236}">
                <a16:creationId xmlns:a16="http://schemas.microsoft.com/office/drawing/2014/main" id="{265F4733-BEBD-4F18-8720-ECF41E2129E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4DC738D-369B-4C2A-9014-98D2465E331B}" type="slidenum">
              <a:rPr lang="en-US" altLang="en-US"/>
              <a:pPr eaLnBrk="1" hangingPunct="1"/>
              <a:t>16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89AF6E-32C8-43D1-B962-B58EB047B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290176"/>
            <a:ext cx="4648200" cy="9029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398145-34BA-4883-8372-0872070F5A01}"/>
              </a:ext>
            </a:extLst>
          </p:cNvPr>
          <p:cNvSpPr txBox="1"/>
          <p:nvPr/>
        </p:nvSpPr>
        <p:spPr>
          <a:xfrm>
            <a:off x="1508760" y="4008459"/>
            <a:ext cx="2682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 2u+1 is the filter length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9B23BD-EBBF-4FDB-AEE0-5A3257584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637" y="1660576"/>
            <a:ext cx="4359600" cy="325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A066AC-912F-4BBB-AE2A-F251CEE149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52872"/>
            <a:ext cx="5282905" cy="13696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977E76-2832-40BF-B3FF-8AD3801ADBEC}"/>
              </a:ext>
            </a:extLst>
          </p:cNvPr>
          <p:cNvSpPr txBox="1"/>
          <p:nvPr/>
        </p:nvSpPr>
        <p:spPr>
          <a:xfrm>
            <a:off x="6096000" y="5336033"/>
            <a:ext cx="197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 3 median filter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>
            <a:extLst>
              <a:ext uri="{FF2B5EF4-FFF2-40B4-BE49-F238E27FC236}">
                <a16:creationId xmlns:a16="http://schemas.microsoft.com/office/drawing/2014/main" id="{01A682F1-1957-46AF-81DD-AF482890A3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95337" y="207456"/>
            <a:ext cx="7553325" cy="696594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Median filters can smooth data with atypical values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09D862-0431-4689-B7AE-7E608413D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6875" y="1521967"/>
            <a:ext cx="4443413" cy="443198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moving median will pass monotone sequences of data unchanged</a:t>
            </a:r>
            <a:endParaRPr lang="en-US" sz="1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Also follows a step function in the data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To eliminate a spike, </a:t>
            </a:r>
            <a:r>
              <a:rPr lang="en-US" sz="2400" i="1" dirty="0"/>
              <a:t>u</a:t>
            </a:r>
            <a:r>
              <a:rPr lang="en-US" sz="2400" dirty="0"/>
              <a:t> (median filter length) must be greater than spike duration (length)</a:t>
            </a:r>
          </a:p>
          <a:p>
            <a:endParaRPr lang="en-US" sz="2400" dirty="0"/>
          </a:p>
        </p:txBody>
      </p:sp>
      <p:sp>
        <p:nvSpPr>
          <p:cNvPr id="13316" name="Slide Number Placeholder 5">
            <a:extLst>
              <a:ext uri="{FF2B5EF4-FFF2-40B4-BE49-F238E27FC236}">
                <a16:creationId xmlns:a16="http://schemas.microsoft.com/office/drawing/2014/main" id="{265F4733-BEBD-4F18-8720-ECF41E2129E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4DC738D-369B-4C2A-9014-98D2465E331B}" type="slidenum">
              <a:rPr lang="en-US" altLang="en-US"/>
              <a:pPr eaLnBrk="1" hangingPunct="1"/>
              <a:t>17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2FE138-A894-4D22-A0C9-56640987F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662" y="904050"/>
            <a:ext cx="3352800" cy="19153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CF1629-9850-4731-A211-D420ABF80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76" y="2819400"/>
            <a:ext cx="3352800" cy="1915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8DB3D2-6EDA-4DA1-BA50-9271F984F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5424" y="4648200"/>
            <a:ext cx="3228976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Date Placeholder 3">
            <a:extLst>
              <a:ext uri="{FF2B5EF4-FFF2-40B4-BE49-F238E27FC236}">
                <a16:creationId xmlns:a16="http://schemas.microsoft.com/office/drawing/2014/main" id="{B713A590-7621-4045-86C9-826D0F535E7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Chapter 2</a:t>
            </a:r>
          </a:p>
        </p:txBody>
      </p:sp>
      <p:sp>
        <p:nvSpPr>
          <p:cNvPr id="14339" name="Footer Placeholder 4">
            <a:extLst>
              <a:ext uri="{FF2B5EF4-FFF2-40B4-BE49-F238E27FC236}">
                <a16:creationId xmlns:a16="http://schemas.microsoft.com/office/drawing/2014/main" id="{0FAE86E3-8687-47BC-B1BC-8042F5D15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Introduction to Time Series Analysis and Forecasting 2E, 2015  MJK</a:t>
            </a:r>
          </a:p>
        </p:txBody>
      </p:sp>
      <p:sp>
        <p:nvSpPr>
          <p:cNvPr id="14340" name="Slide Number Placeholder 5">
            <a:extLst>
              <a:ext uri="{FF2B5EF4-FFF2-40B4-BE49-F238E27FC236}">
                <a16:creationId xmlns:a16="http://schemas.microsoft.com/office/drawing/2014/main" id="{A1A0E996-108C-4DA7-B3CF-C13E6308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FE242A2-54A8-4845-8D19-4ABB1A986945}" type="slidenum">
              <a:rPr lang="en-US" altLang="en-US"/>
              <a:pPr eaLnBrk="1" hangingPunct="1"/>
              <a:t>18</a:t>
            </a:fld>
            <a:endParaRPr lang="en-US" altLang="en-US"/>
          </a:p>
        </p:txBody>
      </p:sp>
      <p:sp>
        <p:nvSpPr>
          <p:cNvPr id="14341" name="Rectangle 3">
            <a:extLst>
              <a:ext uri="{FF2B5EF4-FFF2-40B4-BE49-F238E27FC236}">
                <a16:creationId xmlns:a16="http://schemas.microsoft.com/office/drawing/2014/main" id="{FF5E6223-3F28-43C4-8B69-905C8D26E3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029969"/>
            <a:ext cx="7553325" cy="3877985"/>
          </a:xfrm>
        </p:spPr>
        <p:txBody>
          <a:bodyPr/>
          <a:lstStyle/>
          <a:p>
            <a:pPr marL="571500" indent="-57150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Data is </a:t>
            </a:r>
            <a:r>
              <a:rPr lang="en-US" altLang="en-US" i="1" dirty="0"/>
              <a:t>strictly stationary </a:t>
            </a:r>
            <a:r>
              <a:rPr lang="en-US" altLang="en-US" dirty="0"/>
              <a:t>if its properties are NOT affected by a change in time origin</a:t>
            </a:r>
          </a:p>
          <a:p>
            <a:pPr eaLnBrk="1" hangingPunct="1"/>
            <a:endParaRPr lang="en-US" altLang="en-US" dirty="0"/>
          </a:p>
          <a:p>
            <a:pPr marL="571500" indent="-57150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The </a:t>
            </a:r>
            <a:r>
              <a:rPr lang="en-US" altLang="en-US" i="1" dirty="0"/>
              <a:t>joint probability density </a:t>
            </a:r>
            <a:r>
              <a:rPr lang="en-US" altLang="en-US" dirty="0"/>
              <a:t>function does not change if the time interval changes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9040E6-745F-4405-928B-445580350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Strictly Stationary Time Series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3C7229-9AFA-4F15-B325-0C35FE011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5181600"/>
            <a:ext cx="2890076" cy="4940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E6463A-89B3-444F-92DE-F48C7B9BAC3B}"/>
              </a:ext>
            </a:extLst>
          </p:cNvPr>
          <p:cNvSpPr txBox="1"/>
          <p:nvPr/>
        </p:nvSpPr>
        <p:spPr>
          <a:xfrm>
            <a:off x="4076511" y="5181600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as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E33E49-C430-4D65-AAF4-7DC2E50CC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488" y="5181600"/>
            <a:ext cx="4001642" cy="49403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Date Placeholder 4">
            <a:extLst>
              <a:ext uri="{FF2B5EF4-FFF2-40B4-BE49-F238E27FC236}">
                <a16:creationId xmlns:a16="http://schemas.microsoft.com/office/drawing/2014/main" id="{C179BA68-6E1A-4D7A-939E-9EA62ABE3E9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Chapter 2</a:t>
            </a:r>
          </a:p>
        </p:txBody>
      </p:sp>
      <p:sp>
        <p:nvSpPr>
          <p:cNvPr id="15364" name="Slide Number Placeholder 6">
            <a:extLst>
              <a:ext uri="{FF2B5EF4-FFF2-40B4-BE49-F238E27FC236}">
                <a16:creationId xmlns:a16="http://schemas.microsoft.com/office/drawing/2014/main" id="{790E2A39-9808-41BC-9E65-089445A81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3FBDBC9-EC99-452A-A295-5812A4403E40}" type="slidenum">
              <a:rPr lang="en-US" altLang="en-US"/>
              <a:pPr eaLnBrk="1" hangingPunct="1"/>
              <a:t>19</a:t>
            </a:fld>
            <a:endParaRPr lang="en-US" altLang="en-US"/>
          </a:p>
        </p:txBody>
      </p:sp>
      <p:sp>
        <p:nvSpPr>
          <p:cNvPr id="15365" name="Rectangle 2">
            <a:extLst>
              <a:ext uri="{FF2B5EF4-FFF2-40B4-BE49-F238E27FC236}">
                <a16:creationId xmlns:a16="http://schemas.microsoft.com/office/drawing/2014/main" id="{EFEAADE8-E835-438A-A447-240CD5F0E1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15477" y="387351"/>
            <a:ext cx="4953000" cy="696594"/>
          </a:xfrm>
        </p:spPr>
        <p:txBody>
          <a:bodyPr/>
          <a:lstStyle/>
          <a:p>
            <a:pPr eaLnBrk="1" hangingPunct="1"/>
            <a:r>
              <a:rPr lang="en-US" altLang="en-US" dirty="0"/>
              <a:t>Stationary data</a:t>
            </a:r>
          </a:p>
        </p:txBody>
      </p:sp>
      <p:pic>
        <p:nvPicPr>
          <p:cNvPr id="15366" name="Picture 5">
            <a:extLst>
              <a:ext uri="{FF2B5EF4-FFF2-40B4-BE49-F238E27FC236}">
                <a16:creationId xmlns:a16="http://schemas.microsoft.com/office/drawing/2014/main" id="{F5474813-B96C-4839-8A24-40E7B7101DF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7" r="5661"/>
          <a:stretch>
            <a:fillRect/>
          </a:stretch>
        </p:blipFill>
        <p:spPr>
          <a:xfrm>
            <a:off x="152400" y="1582737"/>
            <a:ext cx="4267200" cy="2892425"/>
          </a:xfrm>
          <a:noFill/>
        </p:spPr>
      </p:pic>
      <p:pic>
        <p:nvPicPr>
          <p:cNvPr id="15367" name="Picture 6">
            <a:extLst>
              <a:ext uri="{FF2B5EF4-FFF2-40B4-BE49-F238E27FC236}">
                <a16:creationId xmlns:a16="http://schemas.microsoft.com/office/drawing/2014/main" id="{2392CD2A-62F0-4F9C-B89C-E8ACBBC0670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8200" y="2873374"/>
            <a:ext cx="4343400" cy="3203575"/>
          </a:xfr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8015D-6DA1-4E7B-83BE-2C036BED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332B3-8129-4C3E-98D0-BFC9B2061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4540" y="1217166"/>
            <a:ext cx="8074660" cy="467820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HW #1 has been posted on Blackboard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/>
              <a:t>It is due on September 20 at 11:59 pm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Installation instructions for Deep Learning package is also posted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/>
              <a:t>Not needed until second half of course (i.e. after Fall break)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Registration codes have been provided to few students on waitlist</a:t>
            </a:r>
            <a:endParaRPr lang="en-US" sz="1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/>
              <a:t>Based on movement in the enrollment with respect to capacity, additional codes will be provided</a:t>
            </a:r>
          </a:p>
        </p:txBody>
      </p:sp>
    </p:spTree>
    <p:extLst>
      <p:ext uri="{BB962C8B-B14F-4D97-AF65-F5344CB8AC3E}">
        <p14:creationId xmlns:p14="http://schemas.microsoft.com/office/powerpoint/2010/main" val="1577655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E7761-38CA-4541-9E76-AA036AB45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540" y="304800"/>
            <a:ext cx="7553325" cy="553998"/>
          </a:xfrm>
        </p:spPr>
        <p:txBody>
          <a:bodyPr/>
          <a:lstStyle/>
          <a:p>
            <a:r>
              <a:rPr lang="en-US" sz="3600" b="1" dirty="0"/>
              <a:t>Mean</a:t>
            </a:r>
            <a:r>
              <a:rPr lang="en-US" sz="3600" dirty="0"/>
              <a:t> of a Time Series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CC228E-AFE3-4C25-B976-4EA2FFB11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5337" y="1023105"/>
            <a:ext cx="7553325" cy="443198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Given by </a:t>
            </a:r>
            <a:r>
              <a:rPr lang="en-US" i="1" dirty="0"/>
              <a:t>E(</a:t>
            </a:r>
            <a:r>
              <a:rPr lang="en-US" i="1" dirty="0" err="1"/>
              <a:t>y</a:t>
            </a:r>
            <a:r>
              <a:rPr lang="en-US" i="1" baseline="-25000" dirty="0" err="1"/>
              <a:t>t</a:t>
            </a:r>
            <a:r>
              <a:rPr lang="en-US" i="1" dirty="0"/>
              <a:t>)=</a:t>
            </a:r>
            <a:r>
              <a:rPr lang="el-GR" i="1" dirty="0"/>
              <a:t>μ(</a:t>
            </a:r>
            <a:r>
              <a:rPr lang="en-US" i="1" dirty="0"/>
              <a:t>t), similar to: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For a time series, Mean typically is a function of time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However, a time series is </a:t>
            </a:r>
            <a:r>
              <a:rPr lang="en-US" i="1" dirty="0"/>
              <a:t>Stationary in the mean</a:t>
            </a:r>
            <a:r>
              <a:rPr lang="en-US" dirty="0"/>
              <a:t> if</a:t>
            </a:r>
            <a:r>
              <a:rPr lang="en-US" i="1" dirty="0"/>
              <a:t> </a:t>
            </a:r>
          </a:p>
        </p:txBody>
      </p:sp>
      <p:sp>
        <p:nvSpPr>
          <p:cNvPr id="16388" name="Slide Number Placeholder 6">
            <a:extLst>
              <a:ext uri="{FF2B5EF4-FFF2-40B4-BE49-F238E27FC236}">
                <a16:creationId xmlns:a16="http://schemas.microsoft.com/office/drawing/2014/main" id="{985FEF73-C36F-48E6-9AB4-2BB39F8C750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7791D30-8E49-4CB4-AC5F-2E5B366815B4}" type="slidenum">
              <a:rPr lang="en-US" altLang="en-US"/>
              <a:pPr eaLnBrk="1" hangingPunct="1"/>
              <a:t>20</a:t>
            </a:fld>
            <a:endParaRPr lang="en-US" altLang="en-US"/>
          </a:p>
        </p:txBody>
      </p:sp>
      <p:pic>
        <p:nvPicPr>
          <p:cNvPr id="16389" name="Picture 5">
            <a:extLst>
              <a:ext uri="{FF2B5EF4-FFF2-40B4-BE49-F238E27FC236}">
                <a16:creationId xmlns:a16="http://schemas.microsoft.com/office/drawing/2014/main" id="{93D9C9D3-3236-445D-8287-A5A2A786F6AA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7" t="42446" r="34435" b="15711"/>
          <a:stretch/>
        </p:blipFill>
        <p:spPr>
          <a:xfrm>
            <a:off x="3762144" y="1752600"/>
            <a:ext cx="3200401" cy="716236"/>
          </a:xfrm>
          <a:noFill/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67D77BA4-0069-4FB2-BC48-94612C62D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7075" y="5391075"/>
            <a:ext cx="320040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sz="2400" i="1" dirty="0"/>
              <a:t>E(</a:t>
            </a:r>
            <a:r>
              <a:rPr lang="en-US" sz="2400" i="1" dirty="0" err="1"/>
              <a:t>y</a:t>
            </a:r>
            <a:r>
              <a:rPr lang="en-US" sz="2400" i="1" baseline="-25000" dirty="0" err="1"/>
              <a:t>t</a:t>
            </a:r>
            <a:r>
              <a:rPr lang="en-US" sz="2400" i="1" dirty="0"/>
              <a:t>) = </a:t>
            </a:r>
            <a:r>
              <a:rPr lang="en-US" altLang="en-US" sz="2400" dirty="0">
                <a:solidFill>
                  <a:srgbClr val="212529"/>
                </a:solidFill>
                <a:latin typeface="MathJax_Math-italic"/>
              </a:rPr>
              <a:t>μ</a:t>
            </a:r>
            <a:r>
              <a:rPr lang="en-US" altLang="en-US" sz="2400" dirty="0">
                <a:solidFill>
                  <a:srgbClr val="212529"/>
                </a:solidFill>
                <a:latin typeface="MathJax_Main"/>
              </a:rPr>
              <a:t>(</a:t>
            </a:r>
            <a:r>
              <a:rPr lang="en-US" altLang="en-US" sz="2400" dirty="0">
                <a:solidFill>
                  <a:srgbClr val="212529"/>
                </a:solidFill>
                <a:latin typeface="MathJax_Math-italic"/>
              </a:rPr>
              <a:t>t</a:t>
            </a:r>
            <a:r>
              <a:rPr lang="en-US" altLang="en-US" sz="2400" dirty="0">
                <a:solidFill>
                  <a:srgbClr val="212529"/>
                </a:solidFill>
                <a:latin typeface="MathJax_Main"/>
              </a:rPr>
              <a:t>)=</a:t>
            </a:r>
            <a:r>
              <a:rPr lang="en-US" altLang="en-US" sz="2400" dirty="0">
                <a:solidFill>
                  <a:srgbClr val="212529"/>
                </a:solidFill>
                <a:latin typeface="MathJax_Math-italic"/>
              </a:rPr>
              <a:t>μ</a:t>
            </a:r>
            <a:r>
              <a:rPr lang="en-US" altLang="en-US" sz="2000" dirty="0">
                <a:solidFill>
                  <a:srgbClr val="212529"/>
                </a:solidFill>
                <a:latin typeface="-apple-system"/>
              </a:rPr>
              <a:t>, a constant over </a:t>
            </a:r>
            <a:r>
              <a:rPr lang="en-US" altLang="en-US" sz="2000" u="sng" dirty="0">
                <a:solidFill>
                  <a:srgbClr val="212529"/>
                </a:solidFill>
                <a:latin typeface="-apple-system"/>
              </a:rPr>
              <a:t>all time</a:t>
            </a:r>
            <a:r>
              <a:rPr lang="en-US" altLang="en-US" sz="900" dirty="0"/>
              <a:t> </a:t>
            </a:r>
            <a:endParaRPr lang="en-US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086377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E7761-38CA-4541-9E76-AA036AB45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540" y="304800"/>
            <a:ext cx="7553325" cy="553998"/>
          </a:xfrm>
        </p:spPr>
        <p:txBody>
          <a:bodyPr/>
          <a:lstStyle/>
          <a:p>
            <a:r>
              <a:rPr lang="en-US" sz="3600" b="1" dirty="0"/>
              <a:t>Variance</a:t>
            </a:r>
            <a:r>
              <a:rPr lang="en-US" sz="3600" dirty="0"/>
              <a:t> of a Time Series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CC228E-AFE3-4C25-B976-4EA2FFB11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4540" y="1217167"/>
            <a:ext cx="7553325" cy="5232202"/>
          </a:xfrm>
        </p:spPr>
        <p:txBody>
          <a:bodyPr/>
          <a:lstStyle/>
          <a:p>
            <a:pPr marL="571500" lvl="0" indent="-5715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variance σ</a:t>
            </a:r>
            <a:r>
              <a:rPr lang="en-US" altLang="en-US" baseline="30000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(t) of a time series model that is </a:t>
            </a:r>
            <a:r>
              <a:rPr lang="en-US" altLang="en-US" u="sng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stationary in the mean</a:t>
            </a:r>
            <a:r>
              <a:rPr lang="en-US" alt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given by:</a:t>
            </a: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</a:t>
            </a: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000" i="1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σ</a:t>
            </a:r>
            <a:r>
              <a:rPr lang="en-US" altLang="en-US" sz="2000" i="1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en-US" sz="4000" i="1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(t)=E[(</a:t>
            </a:r>
            <a:r>
              <a:rPr lang="en-US" altLang="en-US" sz="4000" i="1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altLang="en-US" sz="2000" i="1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en-US" sz="4000" i="1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−μ)</a:t>
            </a:r>
            <a:r>
              <a:rPr lang="en-US" altLang="en-US" sz="4000" i="1" baseline="30000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en-US" sz="4000" i="1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4000" dirty="0">
              <a:solidFill>
                <a:srgbClr val="212529"/>
              </a:solidFill>
              <a:latin typeface="MathJax_Main"/>
            </a:endParaRPr>
          </a:p>
          <a:p>
            <a:r>
              <a:rPr lang="en-US" sz="4000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time series is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stationary in the variance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altLang="en-US" sz="4000" i="1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altLang="en-US" sz="4000" i="1" baseline="30000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en-US" sz="4000" i="1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(t)=σ</a:t>
            </a:r>
            <a:r>
              <a:rPr lang="en-US" altLang="en-US" sz="4000" i="1" baseline="30000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4000" i="1" dirty="0">
              <a:solidFill>
                <a:srgbClr val="2125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16388" name="Slide Number Placeholder 6">
            <a:extLst>
              <a:ext uri="{FF2B5EF4-FFF2-40B4-BE49-F238E27FC236}">
                <a16:creationId xmlns:a16="http://schemas.microsoft.com/office/drawing/2014/main" id="{985FEF73-C36F-48E6-9AB4-2BB39F8C750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7791D30-8E49-4CB4-AC5F-2E5B366815B4}" type="slidenum">
              <a:rPr lang="en-US" altLang="en-US"/>
              <a:pPr eaLnBrk="1" hangingPunct="1"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901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E7761-38CA-4541-9E76-AA036AB45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540" y="304800"/>
            <a:ext cx="7553325" cy="553998"/>
          </a:xfrm>
        </p:spPr>
        <p:txBody>
          <a:bodyPr/>
          <a:lstStyle/>
          <a:p>
            <a:r>
              <a:rPr lang="en-US" sz="3600" b="1" dirty="0"/>
              <a:t>(Weakly) Stationary Time-series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CC228E-AFE3-4C25-B976-4EA2FFB11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4540" y="1217167"/>
            <a:ext cx="7553325" cy="172354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If covariance between sequential observations is only a function of the </a:t>
            </a:r>
            <a:r>
              <a:rPr lang="en-US" sz="2800" i="1" dirty="0"/>
              <a:t>lag</a:t>
            </a:r>
            <a:r>
              <a:rPr lang="en-US" sz="2800" dirty="0"/>
              <a:t>, that is, the number of time steps separating each sequential observation.</a:t>
            </a:r>
          </a:p>
        </p:txBody>
      </p:sp>
      <p:sp>
        <p:nvSpPr>
          <p:cNvPr id="16388" name="Slide Number Placeholder 6">
            <a:extLst>
              <a:ext uri="{FF2B5EF4-FFF2-40B4-BE49-F238E27FC236}">
                <a16:creationId xmlns:a16="http://schemas.microsoft.com/office/drawing/2014/main" id="{985FEF73-C36F-48E6-9AB4-2BB39F8C750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7791D30-8E49-4CB4-AC5F-2E5B366815B4}" type="slidenum">
              <a:rPr lang="en-US" altLang="en-US"/>
              <a:pPr eaLnBrk="1" hangingPunct="1"/>
              <a:t>22</a:t>
            </a:fld>
            <a:endParaRPr lang="en-US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7A7214-4E2E-4BF6-A18C-F436811F9269}"/>
              </a:ext>
            </a:extLst>
          </p:cNvPr>
          <p:cNvSpPr/>
          <p:nvPr/>
        </p:nvSpPr>
        <p:spPr>
          <a:xfrm>
            <a:off x="3124200" y="3480849"/>
            <a:ext cx="441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dirty="0"/>
              <a:t>C</a:t>
            </a:r>
            <a:r>
              <a:rPr lang="pt-BR" sz="3600" baseline="-25000" dirty="0"/>
              <a:t>k</a:t>
            </a:r>
            <a:r>
              <a:rPr lang="pt-BR" sz="3600" dirty="0"/>
              <a:t>=E[(y</a:t>
            </a:r>
            <a:r>
              <a:rPr lang="pt-BR" sz="3600" i="1" baseline="-25000" dirty="0"/>
              <a:t>t</a:t>
            </a:r>
            <a:r>
              <a:rPr lang="pt-BR" sz="3600" dirty="0"/>
              <a:t>−μ)(y</a:t>
            </a:r>
            <a:r>
              <a:rPr lang="pt-BR" sz="3600" i="1" baseline="-25000" dirty="0"/>
              <a:t>t+k</a:t>
            </a:r>
            <a:r>
              <a:rPr lang="pt-BR" sz="3600" dirty="0"/>
              <a:t>−μ)]</a:t>
            </a:r>
            <a:endParaRPr lang="en-US" sz="36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A5A1A3D-72E0-4880-8A64-94712E66FC58}"/>
              </a:ext>
            </a:extLst>
          </p:cNvPr>
          <p:cNvSpPr/>
          <p:nvPr/>
        </p:nvSpPr>
        <p:spPr>
          <a:xfrm>
            <a:off x="2895600" y="3254954"/>
            <a:ext cx="838200" cy="12706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7826C08-02B0-4A5E-939D-12BB8015CC66}"/>
              </a:ext>
            </a:extLst>
          </p:cNvPr>
          <p:cNvCxnSpPr>
            <a:endCxn id="5" idx="3"/>
          </p:cNvCxnSpPr>
          <p:nvPr/>
        </p:nvCxnSpPr>
        <p:spPr>
          <a:xfrm flipV="1">
            <a:off x="2286000" y="4339516"/>
            <a:ext cx="732352" cy="643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F5FE26-C732-42B7-824C-794121B1C13F}"/>
              </a:ext>
            </a:extLst>
          </p:cNvPr>
          <p:cNvSpPr txBox="1"/>
          <p:nvPr/>
        </p:nvSpPr>
        <p:spPr>
          <a:xfrm>
            <a:off x="1219200" y="4982798"/>
            <a:ext cx="1218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Covariance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F1A8D7A3-3E39-42E9-AC60-6C31E6BE3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60"/>
          <a:stretch/>
        </p:blipFill>
        <p:spPr>
          <a:xfrm>
            <a:off x="5562602" y="4198009"/>
            <a:ext cx="3124198" cy="2074816"/>
          </a:xfrm>
          <a:prstGeom prst="rect">
            <a:avLst/>
          </a:prstGeom>
          <a:noFill/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72FA1F-CFD3-47B0-8BFD-4547F23A4AC0}"/>
              </a:ext>
            </a:extLst>
          </p:cNvPr>
          <p:cNvCxnSpPr/>
          <p:nvPr/>
        </p:nvCxnSpPr>
        <p:spPr>
          <a:xfrm flipV="1">
            <a:off x="6664569" y="5257800"/>
            <a:ext cx="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FA5D656-BF20-44A8-9B5C-1AF2900C0772}"/>
              </a:ext>
            </a:extLst>
          </p:cNvPr>
          <p:cNvSpPr txBox="1"/>
          <p:nvPr/>
        </p:nvSpPr>
        <p:spPr>
          <a:xfrm>
            <a:off x="6493913" y="5498068"/>
            <a:ext cx="34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y</a:t>
            </a:r>
            <a:r>
              <a:rPr lang="en-US" baseline="-25000" dirty="0" err="1"/>
              <a:t>t</a:t>
            </a:r>
            <a:endParaRPr lang="en-US" baseline="-25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544C592-7F09-4DF3-B185-D2FF7D88D63A}"/>
              </a:ext>
            </a:extLst>
          </p:cNvPr>
          <p:cNvCxnSpPr/>
          <p:nvPr/>
        </p:nvCxnSpPr>
        <p:spPr>
          <a:xfrm flipV="1">
            <a:off x="7373144" y="5334000"/>
            <a:ext cx="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44B686F-BBF8-442F-82BC-7FE9CB0F60FA}"/>
              </a:ext>
            </a:extLst>
          </p:cNvPr>
          <p:cNvSpPr txBox="1"/>
          <p:nvPr/>
        </p:nvSpPr>
        <p:spPr>
          <a:xfrm>
            <a:off x="7202488" y="5498614"/>
            <a:ext cx="490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y</a:t>
            </a:r>
            <a:r>
              <a:rPr lang="en-US" baseline="-25000" dirty="0" err="1"/>
              <a:t>t+k</a:t>
            </a:r>
            <a:endParaRPr lang="en-US" baseline="-250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AD0FE9-E796-41BC-909A-2A1D0D6BB07D}"/>
              </a:ext>
            </a:extLst>
          </p:cNvPr>
          <p:cNvCxnSpPr>
            <a:cxnSpLocks/>
            <a:stCxn id="12" idx="0"/>
          </p:cNvCxnSpPr>
          <p:nvPr/>
        </p:nvCxnSpPr>
        <p:spPr>
          <a:xfrm>
            <a:off x="6664569" y="5498068"/>
            <a:ext cx="7085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8BA1F9-C465-4002-8E13-9FC78F54F672}"/>
              </a:ext>
            </a:extLst>
          </p:cNvPr>
          <p:cNvSpPr txBox="1"/>
          <p:nvPr/>
        </p:nvSpPr>
        <p:spPr>
          <a:xfrm>
            <a:off x="6897514" y="5225700"/>
            <a:ext cx="277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324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E7761-38CA-4541-9E76-AA036AB45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540" y="304800"/>
            <a:ext cx="7553325" cy="615553"/>
          </a:xfrm>
        </p:spPr>
        <p:txBody>
          <a:bodyPr/>
          <a:lstStyle/>
          <a:p>
            <a:r>
              <a:rPr lang="en-US" sz="4000" dirty="0"/>
              <a:t>Mean of a Stationary Time-series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CC228E-AFE3-4C25-B976-4EA2FFB11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4540" y="1217167"/>
            <a:ext cx="7553325" cy="553997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Has a constant </a:t>
            </a:r>
            <a:r>
              <a:rPr lang="en-US" i="1" dirty="0"/>
              <a:t>Mean</a:t>
            </a:r>
            <a:r>
              <a:rPr lang="en-US" dirty="0"/>
              <a:t>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Constant </a:t>
            </a:r>
            <a:r>
              <a:rPr lang="en-US" i="1" dirty="0"/>
              <a:t>Variance</a:t>
            </a:r>
            <a:r>
              <a:rPr lang="en-US" dirty="0"/>
              <a:t>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Sample </a:t>
            </a:r>
            <a:r>
              <a:rPr lang="en-US" i="1" dirty="0"/>
              <a:t>Mean and Variance</a:t>
            </a:r>
            <a:r>
              <a:rPr lang="en-US" dirty="0"/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388" name="Slide Number Placeholder 6">
            <a:extLst>
              <a:ext uri="{FF2B5EF4-FFF2-40B4-BE49-F238E27FC236}">
                <a16:creationId xmlns:a16="http://schemas.microsoft.com/office/drawing/2014/main" id="{985FEF73-C36F-48E6-9AB4-2BB39F8C750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7791D30-8E49-4CB4-AC5F-2E5B366815B4}" type="slidenum">
              <a:rPr lang="en-US" altLang="en-US"/>
              <a:pPr eaLnBrk="1" hangingPunct="1"/>
              <a:t>23</a:t>
            </a:fld>
            <a:endParaRPr lang="en-US" altLang="en-US"/>
          </a:p>
        </p:txBody>
      </p:sp>
      <p:pic>
        <p:nvPicPr>
          <p:cNvPr id="16389" name="Picture 5">
            <a:extLst>
              <a:ext uri="{FF2B5EF4-FFF2-40B4-BE49-F238E27FC236}">
                <a16:creationId xmlns:a16="http://schemas.microsoft.com/office/drawing/2014/main" id="{93D9C9D3-3236-445D-8287-A5A2A786F6AA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3" t="42446" r="34435" b="15711"/>
          <a:stretch/>
        </p:blipFill>
        <p:spPr>
          <a:xfrm>
            <a:off x="2189796" y="1771164"/>
            <a:ext cx="4305113" cy="972035"/>
          </a:xfrm>
          <a:noFill/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AC5C5302-0757-4DD1-8536-E6A606CE3811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4" t="6477" r="27273" b="77810"/>
          <a:stretch/>
        </p:blipFill>
        <p:spPr>
          <a:xfrm>
            <a:off x="2213608" y="3428999"/>
            <a:ext cx="4599660" cy="972035"/>
          </a:xfr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D09ABF-DDB6-43CB-B0FF-47E0D01C2E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38"/>
          <a:stretch/>
        </p:blipFill>
        <p:spPr>
          <a:xfrm>
            <a:off x="5015696" y="5029200"/>
            <a:ext cx="3671103" cy="10908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AAE66B-8BE2-4FA9-AA57-709E8308FE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75"/>
          <a:stretch/>
        </p:blipFill>
        <p:spPr>
          <a:xfrm>
            <a:off x="346547" y="5029200"/>
            <a:ext cx="3671103" cy="122567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326257-9B66-42E1-B81D-5727EA38D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4540" y="1217167"/>
            <a:ext cx="7553325" cy="203132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Scatter plot of data pairs </a:t>
            </a:r>
            <a:r>
              <a:rPr lang="en-US" i="1" dirty="0" err="1"/>
              <a:t>y</a:t>
            </a:r>
            <a:r>
              <a:rPr lang="en-US" i="1" baseline="-25000" dirty="0" err="1"/>
              <a:t>t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 err="1"/>
              <a:t>y</a:t>
            </a:r>
            <a:r>
              <a:rPr lang="en-US" i="1" baseline="-25000" dirty="0" err="1"/>
              <a:t>t+k</a:t>
            </a:r>
            <a:r>
              <a:rPr lang="en-US" i="1" dirty="0"/>
              <a:t> </a:t>
            </a:r>
            <a:r>
              <a:rPr lang="en-US" dirty="0"/>
              <a:t>separated by interval </a:t>
            </a:r>
            <a:r>
              <a:rPr lang="en-US" i="1" dirty="0"/>
              <a:t>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Interval </a:t>
            </a:r>
            <a:r>
              <a:rPr lang="en-US" i="1" dirty="0"/>
              <a:t>k</a:t>
            </a:r>
            <a:r>
              <a:rPr lang="en-US" dirty="0"/>
              <a:t> is called lag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i="1" baseline="-25000" dirty="0"/>
          </a:p>
        </p:txBody>
      </p:sp>
      <p:sp>
        <p:nvSpPr>
          <p:cNvPr id="17410" name="Date Placeholder 4">
            <a:extLst>
              <a:ext uri="{FF2B5EF4-FFF2-40B4-BE49-F238E27FC236}">
                <a16:creationId xmlns:a16="http://schemas.microsoft.com/office/drawing/2014/main" id="{67937156-311D-4F12-A194-DD62E2DA2BC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Chapter 2</a:t>
            </a:r>
          </a:p>
        </p:txBody>
      </p:sp>
      <p:sp>
        <p:nvSpPr>
          <p:cNvPr id="17412" name="Slide Number Placeholder 6">
            <a:extLst>
              <a:ext uri="{FF2B5EF4-FFF2-40B4-BE49-F238E27FC236}">
                <a16:creationId xmlns:a16="http://schemas.microsoft.com/office/drawing/2014/main" id="{59EDE32C-01C4-4CEC-8478-96CA619C285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031F6AF-9CD5-4754-BD25-DB8BBBB7C42D}" type="slidenum">
              <a:rPr lang="en-US" altLang="en-US"/>
              <a:pPr eaLnBrk="1" hangingPunct="1"/>
              <a:t>24</a:t>
            </a:fld>
            <a:endParaRPr lang="en-US" altLang="en-US"/>
          </a:p>
        </p:txBody>
      </p:sp>
      <p:pic>
        <p:nvPicPr>
          <p:cNvPr id="17414" name="Picture 6">
            <a:extLst>
              <a:ext uri="{FF2B5EF4-FFF2-40B4-BE49-F238E27FC236}">
                <a16:creationId xmlns:a16="http://schemas.microsoft.com/office/drawing/2014/main" id="{5B9583DA-D3AE-4F9E-8E78-4B508020C6EB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3048000"/>
            <a:ext cx="4038600" cy="2740025"/>
          </a:xfrm>
          <a:noFill/>
        </p:spPr>
      </p:pic>
      <p:pic>
        <p:nvPicPr>
          <p:cNvPr id="17415" name="Picture 7">
            <a:extLst>
              <a:ext uri="{FF2B5EF4-FFF2-40B4-BE49-F238E27FC236}">
                <a16:creationId xmlns:a16="http://schemas.microsoft.com/office/drawing/2014/main" id="{ACAEBC8C-D612-4F6A-BA80-C34F21101256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05400" y="3048000"/>
            <a:ext cx="4038600" cy="2716213"/>
          </a:xfrm>
          <a:noFill/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7410CE2-FCC6-4B5E-977E-4C3A3C59F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540" y="304800"/>
            <a:ext cx="8074660" cy="533400"/>
          </a:xfrm>
        </p:spPr>
        <p:txBody>
          <a:bodyPr/>
          <a:lstStyle/>
          <a:p>
            <a:r>
              <a:rPr lang="en-US" sz="2800" dirty="0"/>
              <a:t>How to visualize correlations within a time series?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B326BE-794E-4B61-B0E1-BBD376AA184D}"/>
              </a:ext>
            </a:extLst>
          </p:cNvPr>
          <p:cNvSpPr txBox="1"/>
          <p:nvPr/>
        </p:nvSpPr>
        <p:spPr>
          <a:xfrm>
            <a:off x="1600200" y="5770075"/>
            <a:ext cx="1540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Un-correlated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C94E04-6F1D-40D7-87DC-F76962FA5E14}"/>
              </a:ext>
            </a:extLst>
          </p:cNvPr>
          <p:cNvSpPr txBox="1"/>
          <p:nvPr/>
        </p:nvSpPr>
        <p:spPr>
          <a:xfrm>
            <a:off x="6354264" y="5701744"/>
            <a:ext cx="2083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Positively correlated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DF3A6-36CC-4372-B664-16DBAA91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540" y="304800"/>
            <a:ext cx="7553325" cy="553998"/>
          </a:xfrm>
        </p:spPr>
        <p:txBody>
          <a:bodyPr/>
          <a:lstStyle/>
          <a:p>
            <a:r>
              <a:rPr lang="en-US" sz="3600" dirty="0"/>
              <a:t>Autocovariance and Autocorrelation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1C767F-F9FD-4492-AE1C-923AE6BE0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4540" y="1217167"/>
            <a:ext cx="7922260" cy="461664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Covariance between </a:t>
            </a:r>
            <a:r>
              <a:rPr lang="en-US" i="1" dirty="0" err="1"/>
              <a:t>y</a:t>
            </a:r>
            <a:r>
              <a:rPr lang="en-US" i="1" baseline="-25000" dirty="0" err="1"/>
              <a:t>t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 err="1"/>
              <a:t>y</a:t>
            </a:r>
            <a:r>
              <a:rPr lang="en-US" i="1" baseline="-25000" dirty="0" err="1"/>
              <a:t>t+k</a:t>
            </a:r>
            <a:r>
              <a:rPr lang="en-US" i="1" dirty="0"/>
              <a:t> </a:t>
            </a:r>
            <a:r>
              <a:rPr lang="en-US" dirty="0"/>
              <a:t>is called </a:t>
            </a:r>
            <a:r>
              <a:rPr lang="en-US" b="1" dirty="0"/>
              <a:t>auto-covariance</a:t>
            </a:r>
            <a:r>
              <a:rPr lang="en-US" dirty="0"/>
              <a:t> at lag</a:t>
            </a:r>
            <a:r>
              <a:rPr lang="en-US" i="1" dirty="0"/>
              <a:t> k, </a:t>
            </a:r>
            <a:r>
              <a:rPr lang="en-US" dirty="0"/>
              <a:t>defined by </a:t>
            </a:r>
            <a:r>
              <a:rPr lang="en-US" i="1" dirty="0"/>
              <a:t>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i="1" baseline="-25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i="1" baseline="-25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i="1" dirty="0"/>
              <a:t>k=0, </a:t>
            </a:r>
            <a:r>
              <a:rPr lang="en-US" dirty="0"/>
              <a:t>above equation is</a:t>
            </a:r>
            <a:r>
              <a:rPr lang="en-US" i="1" dirty="0"/>
              <a:t> variance,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Auto-correlation coefficient at lag </a:t>
            </a:r>
            <a:r>
              <a:rPr lang="en-US" i="1" dirty="0"/>
              <a:t>k is:</a:t>
            </a:r>
          </a:p>
        </p:txBody>
      </p:sp>
      <p:sp>
        <p:nvSpPr>
          <p:cNvPr id="18434" name="Date Placeholder 4">
            <a:extLst>
              <a:ext uri="{FF2B5EF4-FFF2-40B4-BE49-F238E27FC236}">
                <a16:creationId xmlns:a16="http://schemas.microsoft.com/office/drawing/2014/main" id="{EB62B9F0-26FC-404A-BB2E-1EF7BA6E42D5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Chapter 2</a:t>
            </a:r>
          </a:p>
        </p:txBody>
      </p:sp>
      <p:sp>
        <p:nvSpPr>
          <p:cNvPr id="18436" name="Slide Number Placeholder 6">
            <a:extLst>
              <a:ext uri="{FF2B5EF4-FFF2-40B4-BE49-F238E27FC236}">
                <a16:creationId xmlns:a16="http://schemas.microsoft.com/office/drawing/2014/main" id="{2E3D7280-F768-442E-AD44-338582C8C66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7E3801F-B195-4471-9083-7386040A61A1}" type="slidenum">
              <a:rPr lang="en-US" altLang="en-US"/>
              <a:pPr eaLnBrk="1" hangingPunct="1"/>
              <a:t>25</a:t>
            </a:fld>
            <a:endParaRPr lang="en-US" altLang="en-US"/>
          </a:p>
        </p:txBody>
      </p:sp>
      <p:pic>
        <p:nvPicPr>
          <p:cNvPr id="18437" name="Picture 5">
            <a:extLst>
              <a:ext uri="{FF2B5EF4-FFF2-40B4-BE49-F238E27FC236}">
                <a16:creationId xmlns:a16="http://schemas.microsoft.com/office/drawing/2014/main" id="{B83CD269-6401-400A-9880-FA26EC97B935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6" t="34183" r="21785" b="37000"/>
          <a:stretch/>
        </p:blipFill>
        <p:spPr>
          <a:xfrm>
            <a:off x="1828800" y="2844691"/>
            <a:ext cx="5984456" cy="773678"/>
          </a:xfrm>
          <a:noFill/>
        </p:spPr>
      </p:pic>
      <p:pic>
        <p:nvPicPr>
          <p:cNvPr id="18438" name="Picture 6">
            <a:extLst>
              <a:ext uri="{FF2B5EF4-FFF2-40B4-BE49-F238E27FC236}">
                <a16:creationId xmlns:a16="http://schemas.microsoft.com/office/drawing/2014/main" id="{C51A600D-7A01-49C0-81AF-ACFE42238290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5" t="13939" r="17392" b="64831"/>
          <a:stretch/>
        </p:blipFill>
        <p:spPr>
          <a:xfrm>
            <a:off x="2743200" y="5317629"/>
            <a:ext cx="5181600" cy="765682"/>
          </a:xfrm>
          <a:noFill/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7E926897-534A-46EB-90B7-B6E8C6FCD1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7" t="-2" r="81110" b="90842"/>
          <a:stretch/>
        </p:blipFill>
        <p:spPr>
          <a:xfrm>
            <a:off x="3276600" y="4191000"/>
            <a:ext cx="1150235" cy="553998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3B999B1-C0DF-4901-BAB4-FB5024BAA115}"/>
                  </a:ext>
                </a:extLst>
              </p:cNvPr>
              <p:cNvSpPr/>
              <p:nvPr/>
            </p:nvSpPr>
            <p:spPr>
              <a:xfrm>
                <a:off x="3851717" y="2373710"/>
                <a:ext cx="5081135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𝑅𝑒𝑚𝑒𝑚𝑏𝑒𝑟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𝐶𝑜𝑣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baseline="-250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baseline="-250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3B999B1-C0DF-4901-BAB4-FB5024BAA1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717" y="2373710"/>
                <a:ext cx="5081135" cy="369332"/>
              </a:xfrm>
              <a:prstGeom prst="rect">
                <a:avLst/>
              </a:prstGeom>
              <a:blipFill>
                <a:blip r:embed="rId4"/>
                <a:stretch>
                  <a:fillRect b="-1269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AB740-A5D1-476A-9AF7-EEFF98526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54432"/>
            <a:ext cx="8915400" cy="984885"/>
          </a:xfrm>
        </p:spPr>
        <p:txBody>
          <a:bodyPr/>
          <a:lstStyle/>
          <a:p>
            <a:r>
              <a:rPr lang="en-US" sz="3200" dirty="0"/>
              <a:t>Sample Autocovariance and Autocorrelation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94323D-1597-4795-8597-92206CAB6D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79267"/>
            <a:ext cx="8229600" cy="332398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How to compute the autocovariance?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How to compute </a:t>
            </a:r>
            <a:r>
              <a:rPr lang="en-US" i="1" dirty="0"/>
              <a:t>autocorrelation function </a:t>
            </a:r>
            <a:r>
              <a:rPr lang="en-US" dirty="0"/>
              <a:t>?  </a:t>
            </a:r>
          </a:p>
        </p:txBody>
      </p:sp>
      <p:sp>
        <p:nvSpPr>
          <p:cNvPr id="19458" name="Date Placeholder 2">
            <a:extLst>
              <a:ext uri="{FF2B5EF4-FFF2-40B4-BE49-F238E27FC236}">
                <a16:creationId xmlns:a16="http://schemas.microsoft.com/office/drawing/2014/main" id="{895F6102-3CAD-4D9C-B640-8C6124EF802E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Chapter 2</a:t>
            </a:r>
          </a:p>
        </p:txBody>
      </p:sp>
      <p:sp>
        <p:nvSpPr>
          <p:cNvPr id="19460" name="Slide Number Placeholder 4">
            <a:extLst>
              <a:ext uri="{FF2B5EF4-FFF2-40B4-BE49-F238E27FC236}">
                <a16:creationId xmlns:a16="http://schemas.microsoft.com/office/drawing/2014/main" id="{0ECB18BD-9D64-4A7F-B27B-CB07D4A1682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80E7FF1-5BC9-464F-AD98-F802C23FD112}" type="slidenum">
              <a:rPr lang="en-US" altLang="en-US"/>
              <a:pPr eaLnBrk="1" hangingPunct="1"/>
              <a:t>26</a:t>
            </a:fld>
            <a:endParaRPr lang="en-US" altLang="en-US"/>
          </a:p>
        </p:txBody>
      </p:sp>
      <p:pic>
        <p:nvPicPr>
          <p:cNvPr id="19461" name="Picture 3">
            <a:extLst>
              <a:ext uri="{FF2B5EF4-FFF2-40B4-BE49-F238E27FC236}">
                <a16:creationId xmlns:a16="http://schemas.microsoft.com/office/drawing/2014/main" id="{BEB9731C-3A81-4351-89DD-A534E109BB25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5" t="24080" r="19126" b="59189"/>
          <a:stretch/>
        </p:blipFill>
        <p:spPr>
          <a:xfrm>
            <a:off x="850136" y="2133600"/>
            <a:ext cx="7836664" cy="977518"/>
          </a:xfrm>
          <a:noFill/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D550D876-58F7-44AA-BEAD-4D22743FFF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1" t="60251" r="29816" b="17968"/>
          <a:stretch/>
        </p:blipFill>
        <p:spPr>
          <a:xfrm>
            <a:off x="586963" y="4715947"/>
            <a:ext cx="4163517" cy="1112728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413249-1707-4830-AC21-E9AD5B8121C4}"/>
              </a:ext>
            </a:extLst>
          </p:cNvPr>
          <p:cNvSpPr txBox="1"/>
          <p:nvPr/>
        </p:nvSpPr>
        <p:spPr>
          <a:xfrm>
            <a:off x="5498465" y="4114800"/>
            <a:ext cx="2819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/>
              <a:t>Rule of thumb: </a:t>
            </a:r>
          </a:p>
          <a:p>
            <a:endParaRPr lang="en-US" dirty="0"/>
          </a:p>
          <a:p>
            <a:r>
              <a:rPr lang="en-US" dirty="0"/>
              <a:t>-- Need T=50 observations to compute ACF</a:t>
            </a:r>
          </a:p>
          <a:p>
            <a:r>
              <a:rPr lang="en-US" dirty="0"/>
              <a:t>-- Sample autocorrelations computed until lag </a:t>
            </a:r>
            <a:r>
              <a:rPr lang="en-US" i="1" dirty="0"/>
              <a:t>K=T/4</a:t>
            </a: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66D15-5459-4855-8751-644B2E409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540" y="304800"/>
            <a:ext cx="7553325" cy="677108"/>
          </a:xfrm>
        </p:spPr>
        <p:txBody>
          <a:bodyPr/>
          <a:lstStyle/>
          <a:p>
            <a:r>
              <a:rPr lang="en-US" dirty="0"/>
              <a:t>Autocorrelation coefficient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6CF02-0790-4550-A927-F3171242B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4540" y="1217167"/>
            <a:ext cx="7922260" cy="295465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Many times, will need to determine if coefficient at particular lag is zero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To determine if autocorrelation coefficient is zero, compare with the standard error</a:t>
            </a:r>
          </a:p>
        </p:txBody>
      </p:sp>
      <p:sp>
        <p:nvSpPr>
          <p:cNvPr id="20482" name="Date Placeholder 2">
            <a:extLst>
              <a:ext uri="{FF2B5EF4-FFF2-40B4-BE49-F238E27FC236}">
                <a16:creationId xmlns:a16="http://schemas.microsoft.com/office/drawing/2014/main" id="{7DF656CA-2097-4594-B775-CD9DDB1951DA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Chapter 2</a:t>
            </a:r>
          </a:p>
        </p:txBody>
      </p:sp>
      <p:sp>
        <p:nvSpPr>
          <p:cNvPr id="20484" name="Slide Number Placeholder 4">
            <a:extLst>
              <a:ext uri="{FF2B5EF4-FFF2-40B4-BE49-F238E27FC236}">
                <a16:creationId xmlns:a16="http://schemas.microsoft.com/office/drawing/2014/main" id="{F2C533E9-FFAE-4ACC-A5A9-D7EC4863F82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5AFFB9D-8CFC-4605-AA09-E0BE3AEF0BE4}" type="slidenum">
              <a:rPr lang="en-US" altLang="en-US"/>
              <a:pPr eaLnBrk="1" hangingPunct="1"/>
              <a:t>27</a:t>
            </a:fld>
            <a:endParaRPr lang="en-US" altLang="en-US"/>
          </a:p>
        </p:txBody>
      </p:sp>
      <p:pic>
        <p:nvPicPr>
          <p:cNvPr id="20485" name="Picture 3">
            <a:extLst>
              <a:ext uri="{FF2B5EF4-FFF2-40B4-BE49-F238E27FC236}">
                <a16:creationId xmlns:a16="http://schemas.microsoft.com/office/drawing/2014/main" id="{A72FEA36-10B6-4A57-9291-A023F335C11E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63" r="36062"/>
          <a:stretch/>
        </p:blipFill>
        <p:spPr>
          <a:xfrm>
            <a:off x="1508760" y="4396430"/>
            <a:ext cx="4313483" cy="1756901"/>
          </a:xfr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61E090-5319-4783-87C5-1AF40B6350AB}"/>
              </a:ext>
            </a:extLst>
          </p:cNvPr>
          <p:cNvSpPr txBox="1"/>
          <p:nvPr/>
        </p:nvSpPr>
        <p:spPr>
          <a:xfrm>
            <a:off x="6324601" y="5105400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dirty="0"/>
              <a:t>T = number of values in the time series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Date Placeholder 3">
            <a:extLst>
              <a:ext uri="{FF2B5EF4-FFF2-40B4-BE49-F238E27FC236}">
                <a16:creationId xmlns:a16="http://schemas.microsoft.com/office/drawing/2014/main" id="{7A90280B-5D52-4949-91E8-259E6F09937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Chapter 2</a:t>
            </a:r>
          </a:p>
        </p:txBody>
      </p:sp>
      <p:sp>
        <p:nvSpPr>
          <p:cNvPr id="21507" name="Footer Placeholder 4">
            <a:extLst>
              <a:ext uri="{FF2B5EF4-FFF2-40B4-BE49-F238E27FC236}">
                <a16:creationId xmlns:a16="http://schemas.microsoft.com/office/drawing/2014/main" id="{DB8B248F-E0DC-41D1-9744-58E4AB168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Introduction to Time Series Analysis and Forecasting 2E, 2015  MJK</a:t>
            </a:r>
          </a:p>
        </p:txBody>
      </p:sp>
      <p:sp>
        <p:nvSpPr>
          <p:cNvPr id="21508" name="Slide Number Placeholder 5">
            <a:extLst>
              <a:ext uri="{FF2B5EF4-FFF2-40B4-BE49-F238E27FC236}">
                <a16:creationId xmlns:a16="http://schemas.microsoft.com/office/drawing/2014/main" id="{BD983FD8-D0FC-4D23-999A-1FB7EA6B8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4F3BABA-CA1E-4306-A950-CAC5C6517107}" type="slidenum">
              <a:rPr lang="en-US" altLang="en-US"/>
              <a:pPr eaLnBrk="1" hangingPunct="1"/>
              <a:t>28</a:t>
            </a:fld>
            <a:endParaRPr lang="en-US" altLang="en-US"/>
          </a:p>
        </p:txBody>
      </p:sp>
      <p:sp>
        <p:nvSpPr>
          <p:cNvPr id="21509" name="Rectangle 2">
            <a:extLst>
              <a:ext uri="{FF2B5EF4-FFF2-40B4-BE49-F238E27FC236}">
                <a16:creationId xmlns:a16="http://schemas.microsoft.com/office/drawing/2014/main" id="{8A8828BA-181F-46C7-B461-F5B0BBC913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Some of the chemical process viscosity data</a:t>
            </a:r>
          </a:p>
        </p:txBody>
      </p:sp>
      <p:pic>
        <p:nvPicPr>
          <p:cNvPr id="21510" name="Picture 4">
            <a:extLst>
              <a:ext uri="{FF2B5EF4-FFF2-40B4-BE49-F238E27FC236}">
                <a16:creationId xmlns:a16="http://schemas.microsoft.com/office/drawing/2014/main" id="{3348ACA4-9C6F-4336-92A7-8575BB4B2DC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0600" y="1295400"/>
            <a:ext cx="6735763" cy="4525963"/>
          </a:xfr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Date Placeholder 4">
            <a:extLst>
              <a:ext uri="{FF2B5EF4-FFF2-40B4-BE49-F238E27FC236}">
                <a16:creationId xmlns:a16="http://schemas.microsoft.com/office/drawing/2014/main" id="{1AC7BEF8-4F0D-464D-87E1-DAAB2192768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Chapter 2</a:t>
            </a:r>
          </a:p>
        </p:txBody>
      </p:sp>
      <p:sp>
        <p:nvSpPr>
          <p:cNvPr id="23556" name="Slide Number Placeholder 6">
            <a:extLst>
              <a:ext uri="{FF2B5EF4-FFF2-40B4-BE49-F238E27FC236}">
                <a16:creationId xmlns:a16="http://schemas.microsoft.com/office/drawing/2014/main" id="{C02DC25C-8569-4FB9-96C6-84EBC4F33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FEEB6A5-7E80-40E4-B1CB-F2A187BE6F7D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en-US" sz="1400"/>
          </a:p>
        </p:txBody>
      </p:sp>
      <p:pic>
        <p:nvPicPr>
          <p:cNvPr id="23558" name="Picture 6">
            <a:extLst>
              <a:ext uri="{FF2B5EF4-FFF2-40B4-BE49-F238E27FC236}">
                <a16:creationId xmlns:a16="http://schemas.microsoft.com/office/drawing/2014/main" id="{202FB27A-3AA5-45D6-824F-1A135475CB2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60"/>
          <a:stretch/>
        </p:blipFill>
        <p:spPr>
          <a:xfrm>
            <a:off x="2007249" y="3482340"/>
            <a:ext cx="6927574" cy="2590800"/>
          </a:xfrm>
          <a:noFill/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B7ACFC1D-BBC9-4627-9D56-5389A28E88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18" b="46128"/>
          <a:stretch/>
        </p:blipFill>
        <p:spPr>
          <a:xfrm>
            <a:off x="259320" y="784860"/>
            <a:ext cx="1905000" cy="2438242"/>
          </a:xfrm>
          <a:prstGeom prst="rect">
            <a:avLst/>
          </a:prstGeom>
          <a:noFill/>
        </p:spPr>
      </p:pic>
      <p:pic>
        <p:nvPicPr>
          <p:cNvPr id="23557" name="Picture 5">
            <a:extLst>
              <a:ext uri="{FF2B5EF4-FFF2-40B4-BE49-F238E27FC236}">
                <a16:creationId xmlns:a16="http://schemas.microsoft.com/office/drawing/2014/main" id="{54138DA0-4AA0-4E8A-9802-B295A21F092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17"/>
          <a:stretch/>
        </p:blipFill>
        <p:spPr>
          <a:xfrm>
            <a:off x="2007248" y="834412"/>
            <a:ext cx="7112939" cy="2419328"/>
          </a:xfrm>
          <a:noFill/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937BD31-0B19-43F8-AC9E-D6184DF13075}"/>
              </a:ext>
            </a:extLst>
          </p:cNvPr>
          <p:cNvSpPr/>
          <p:nvPr/>
        </p:nvSpPr>
        <p:spPr>
          <a:xfrm>
            <a:off x="4876800" y="1855470"/>
            <a:ext cx="762000" cy="58293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387E913-157D-4395-8821-388CE4D23F81}"/>
              </a:ext>
            </a:extLst>
          </p:cNvPr>
          <p:cNvCxnSpPr>
            <a:endCxn id="2" idx="7"/>
          </p:cNvCxnSpPr>
          <p:nvPr/>
        </p:nvCxnSpPr>
        <p:spPr>
          <a:xfrm flipH="1">
            <a:off x="5527208" y="1550670"/>
            <a:ext cx="1254592" cy="390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76FD760-5BCA-4393-9B92-4438D0FC4E21}"/>
              </a:ext>
            </a:extLst>
          </p:cNvPr>
          <p:cNvSpPr txBox="1"/>
          <p:nvPr/>
        </p:nvSpPr>
        <p:spPr>
          <a:xfrm>
            <a:off x="6645556" y="124587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1FF19C-6D02-456D-8923-3A65D67DA400}"/>
              </a:ext>
            </a:extLst>
          </p:cNvPr>
          <p:cNvSpPr txBox="1"/>
          <p:nvPr/>
        </p:nvSpPr>
        <p:spPr>
          <a:xfrm>
            <a:off x="612795" y="-8512"/>
            <a:ext cx="85280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Let’s calculate the Sample Auto-correlation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C336B2-49EA-4EEE-BB5C-A0AFE962A0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31" y="3481251"/>
            <a:ext cx="1213769" cy="275404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012037-85F4-4B62-903A-423DF69CD8A9}"/>
              </a:ext>
            </a:extLst>
          </p:cNvPr>
          <p:cNvCxnSpPr/>
          <p:nvPr/>
        </p:nvCxnSpPr>
        <p:spPr>
          <a:xfrm flipH="1" flipV="1">
            <a:off x="4495800" y="2286000"/>
            <a:ext cx="1828800" cy="937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9B7289-A632-4ACF-A8B3-366FD1622660}"/>
              </a:ext>
            </a:extLst>
          </p:cNvPr>
          <p:cNvCxnSpPr>
            <a:cxnSpLocks/>
          </p:cNvCxnSpPr>
          <p:nvPr/>
        </p:nvCxnSpPr>
        <p:spPr>
          <a:xfrm flipH="1" flipV="1">
            <a:off x="6052113" y="2286000"/>
            <a:ext cx="424887" cy="891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2E913C3-055A-4977-A6CD-4B7E972809D8}"/>
              </a:ext>
            </a:extLst>
          </p:cNvPr>
          <p:cNvSpPr txBox="1"/>
          <p:nvPr/>
        </p:nvSpPr>
        <p:spPr>
          <a:xfrm>
            <a:off x="6399976" y="3128248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1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D8D2740-C13A-4719-B26B-707DCC70DAF6}"/>
              </a:ext>
            </a:extLst>
          </p:cNvPr>
          <p:cNvCxnSpPr>
            <a:cxnSpLocks/>
          </p:cNvCxnSpPr>
          <p:nvPr/>
        </p:nvCxnSpPr>
        <p:spPr>
          <a:xfrm flipH="1" flipV="1">
            <a:off x="4466492" y="3881469"/>
            <a:ext cx="2010508" cy="108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60BCFA1-4489-4484-8049-01D221547F19}"/>
              </a:ext>
            </a:extLst>
          </p:cNvPr>
          <p:cNvCxnSpPr>
            <a:cxnSpLocks/>
          </p:cNvCxnSpPr>
          <p:nvPr/>
        </p:nvCxnSpPr>
        <p:spPr>
          <a:xfrm flipH="1" flipV="1">
            <a:off x="5181601" y="3896709"/>
            <a:ext cx="1295399" cy="1066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046EB95-760B-402F-ADB8-4832CDE58371}"/>
              </a:ext>
            </a:extLst>
          </p:cNvPr>
          <p:cNvSpPr txBox="1"/>
          <p:nvPr/>
        </p:nvSpPr>
        <p:spPr>
          <a:xfrm>
            <a:off x="6087390" y="4898945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1 </a:t>
            </a:r>
            <a:r>
              <a:rPr lang="en-US" dirty="0"/>
              <a:t>and y</a:t>
            </a:r>
            <a:r>
              <a:rPr lang="en-US" baseline="-25000" dirty="0"/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7E9FA-FD3A-4027-B5E2-C3C04D7E9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(for today’s lecture)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CDE3EF-A43F-41D4-843B-5B4228F9B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4540" y="1217167"/>
            <a:ext cx="8074660" cy="4708981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Terminology used in forecasting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/>
              <a:t>Mathematical notation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Basic Smoothing filters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/>
              <a:t>Linear filters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/>
              <a:t>Median filters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Formal definition of Stationarity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Autocovariance and Autocorrelation</a:t>
            </a:r>
          </a:p>
        </p:txBody>
      </p:sp>
    </p:spTree>
    <p:extLst>
      <p:ext uri="{BB962C8B-B14F-4D97-AF65-F5344CB8AC3E}">
        <p14:creationId xmlns:p14="http://schemas.microsoft.com/office/powerpoint/2010/main" val="46448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CE79-5AFC-420B-B0B6-5830E4591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540" y="304800"/>
            <a:ext cx="7553325" cy="984885"/>
          </a:xfrm>
        </p:spPr>
        <p:txBody>
          <a:bodyPr/>
          <a:lstStyle/>
          <a:p>
            <a:r>
              <a:rPr lang="en-US" sz="3200" dirty="0"/>
              <a:t>Autocorrelation plots with confidence intervals</a:t>
            </a:r>
          </a:p>
        </p:txBody>
      </p:sp>
      <p:sp>
        <p:nvSpPr>
          <p:cNvPr id="24578" name="Date Placeholder 4">
            <a:extLst>
              <a:ext uri="{FF2B5EF4-FFF2-40B4-BE49-F238E27FC236}">
                <a16:creationId xmlns:a16="http://schemas.microsoft.com/office/drawing/2014/main" id="{59E747F9-D71B-4704-A4FD-E51448A797E6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Chapter 2</a:t>
            </a:r>
          </a:p>
        </p:txBody>
      </p:sp>
      <p:sp>
        <p:nvSpPr>
          <p:cNvPr id="24580" name="Slide Number Placeholder 6">
            <a:extLst>
              <a:ext uri="{FF2B5EF4-FFF2-40B4-BE49-F238E27FC236}">
                <a16:creationId xmlns:a16="http://schemas.microsoft.com/office/drawing/2014/main" id="{D6F9EB94-8139-4E65-BE1F-B0FC9733E36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68BCAA-7C13-4805-8063-F517A56DBCC5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en-US" sz="1400"/>
          </a:p>
        </p:txBody>
      </p:sp>
      <p:pic>
        <p:nvPicPr>
          <p:cNvPr id="24582" name="Picture 8">
            <a:extLst>
              <a:ext uri="{FF2B5EF4-FFF2-40B4-BE49-F238E27FC236}">
                <a16:creationId xmlns:a16="http://schemas.microsoft.com/office/drawing/2014/main" id="{3AFD3D9B-E78E-4BAB-995E-50632A7CD619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49"/>
          <a:stretch/>
        </p:blipFill>
        <p:spPr>
          <a:xfrm>
            <a:off x="3271837" y="1252729"/>
            <a:ext cx="5729434" cy="3068003"/>
          </a:xfr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81F4D4-81A3-4585-AD1F-7D57FB447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71" y="4812166"/>
            <a:ext cx="2905530" cy="7049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3BBD03-3487-4B96-B8DD-AEB601BCF5C6}"/>
              </a:ext>
            </a:extLst>
          </p:cNvPr>
          <p:cNvSpPr txBox="1"/>
          <p:nvPr/>
        </p:nvSpPr>
        <p:spPr>
          <a:xfrm>
            <a:off x="706738" y="4541208"/>
            <a:ext cx="2123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Confidence interval: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EEE176-4FC3-44BB-BAD7-CF2DB03B9B44}"/>
              </a:ext>
            </a:extLst>
          </p:cNvPr>
          <p:cNvSpPr/>
          <p:nvPr/>
        </p:nvSpPr>
        <p:spPr>
          <a:xfrm>
            <a:off x="4776340" y="4343400"/>
            <a:ext cx="391045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Droid Serif"/>
              </a:rPr>
              <a:t>Note the rate of decrease or decay in ACF values from 0.78 to 0, followed by a sinusoidal pattern about 0. This ACF pattern is typical of </a:t>
            </a:r>
            <a:r>
              <a:rPr lang="en-US" b="1" u="sng" dirty="0">
                <a:solidFill>
                  <a:srgbClr val="333333"/>
                </a:solidFill>
                <a:latin typeface="Droid Serif"/>
              </a:rPr>
              <a:t>stationary time series</a:t>
            </a:r>
            <a:endParaRPr lang="en-US" b="1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A1D2F4-4B7F-49F0-B9C5-17F90A99580B}"/>
              </a:ext>
            </a:extLst>
          </p:cNvPr>
          <p:cNvSpPr txBox="1"/>
          <p:nvPr/>
        </p:nvSpPr>
        <p:spPr>
          <a:xfrm>
            <a:off x="1944733" y="5539782"/>
            <a:ext cx="2017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(detailed in Chap 5)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0BBDC6-9D13-49FB-97D3-90D277378D23}"/>
              </a:ext>
            </a:extLst>
          </p:cNvPr>
          <p:cNvCxnSpPr/>
          <p:nvPr/>
        </p:nvCxnSpPr>
        <p:spPr>
          <a:xfrm flipH="1">
            <a:off x="5873651" y="1869565"/>
            <a:ext cx="30480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97A369-026A-4CE8-BE89-20D66C23CED0}"/>
              </a:ext>
            </a:extLst>
          </p:cNvPr>
          <p:cNvSpPr txBox="1"/>
          <p:nvPr/>
        </p:nvSpPr>
        <p:spPr>
          <a:xfrm>
            <a:off x="5579655" y="1477565"/>
            <a:ext cx="2008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Confidence interval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44BCA5-1541-4977-8A4D-AF666291D6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12" y="1683904"/>
            <a:ext cx="2969525" cy="1821575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14BB0D6D-D967-45E3-A072-8207A61EF014}"/>
              </a:ext>
            </a:extLst>
          </p:cNvPr>
          <p:cNvSpPr/>
          <p:nvPr/>
        </p:nvSpPr>
        <p:spPr>
          <a:xfrm>
            <a:off x="3352800" y="2316792"/>
            <a:ext cx="457200" cy="4264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5BE2A7-2160-498D-954B-7F6ECDEA4A2E}"/>
              </a:ext>
            </a:extLst>
          </p:cNvPr>
          <p:cNvSpPr txBox="1"/>
          <p:nvPr/>
        </p:nvSpPr>
        <p:spPr>
          <a:xfrm>
            <a:off x="914400" y="3581400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series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A98B23-7C55-459B-8114-3FF5988EFB2F}"/>
              </a:ext>
            </a:extLst>
          </p:cNvPr>
          <p:cNvSpPr txBox="1"/>
          <p:nvPr/>
        </p:nvSpPr>
        <p:spPr>
          <a:xfrm>
            <a:off x="5779134" y="3429000"/>
            <a:ext cx="754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ACF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809077-E3AC-40C7-867E-AD6A7A310165}"/>
              </a:ext>
            </a:extLst>
          </p:cNvPr>
          <p:cNvSpPr txBox="1"/>
          <p:nvPr/>
        </p:nvSpPr>
        <p:spPr>
          <a:xfrm>
            <a:off x="630419" y="5881809"/>
            <a:ext cx="7320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(Confidence interval is calculated differently in some programming packages)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67C9D-049C-4F53-9BF2-D44110CC3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540" y="304800"/>
            <a:ext cx="7553325" cy="677108"/>
          </a:xfrm>
        </p:spPr>
        <p:txBody>
          <a:bodyPr/>
          <a:lstStyle/>
          <a:p>
            <a:r>
              <a:rPr lang="en-US" dirty="0"/>
              <a:t>Autocorrelation (ACF) plots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6ED5E9-6315-40A4-A3E6-C3E18A861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4540" y="1217167"/>
            <a:ext cx="7553325" cy="215443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ACFs for a time series of random values with constant mean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sample ACFs appear randomly positive or negative, with values near zero</a:t>
            </a:r>
          </a:p>
        </p:txBody>
      </p:sp>
      <p:sp>
        <p:nvSpPr>
          <p:cNvPr id="25603" name="Footer Placeholder 3">
            <a:extLst>
              <a:ext uri="{FF2B5EF4-FFF2-40B4-BE49-F238E27FC236}">
                <a16:creationId xmlns:a16="http://schemas.microsoft.com/office/drawing/2014/main" id="{5A7527B4-2D18-4D3D-BDF9-C3CA4C0FDFD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Time Series Analysis and Forecasting 2E, 2015  MJK</a:t>
            </a:r>
          </a:p>
        </p:txBody>
      </p:sp>
      <p:sp>
        <p:nvSpPr>
          <p:cNvPr id="25602" name="Date Placeholder 2">
            <a:extLst>
              <a:ext uri="{FF2B5EF4-FFF2-40B4-BE49-F238E27FC236}">
                <a16:creationId xmlns:a16="http://schemas.microsoft.com/office/drawing/2014/main" id="{5E9779F0-D90B-4276-829F-B28C4FC21145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Chapter 2</a:t>
            </a:r>
          </a:p>
        </p:txBody>
      </p:sp>
      <p:sp>
        <p:nvSpPr>
          <p:cNvPr id="25604" name="Slide Number Placeholder 4">
            <a:extLst>
              <a:ext uri="{FF2B5EF4-FFF2-40B4-BE49-F238E27FC236}">
                <a16:creationId xmlns:a16="http://schemas.microsoft.com/office/drawing/2014/main" id="{D9882F3F-2D69-4F08-BA0E-AC2AE4BBA43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4F04DBF-AABF-4C19-A925-3C679B727CBA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en-US" sz="1400"/>
          </a:p>
        </p:txBody>
      </p:sp>
      <p:pic>
        <p:nvPicPr>
          <p:cNvPr id="25605" name="Picture 3">
            <a:extLst>
              <a:ext uri="{FF2B5EF4-FFF2-40B4-BE49-F238E27FC236}">
                <a16:creationId xmlns:a16="http://schemas.microsoft.com/office/drawing/2014/main" id="{DEDD7161-EA5D-452F-902F-8E5C1C1F1515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2" t="4184" r="10164" b="10027"/>
          <a:stretch/>
        </p:blipFill>
        <p:spPr>
          <a:xfrm>
            <a:off x="4573394" y="3606862"/>
            <a:ext cx="4113406" cy="2594611"/>
          </a:xfr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C7F1D6-FC69-458F-BDA8-B30E51E135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77" y="3741950"/>
            <a:ext cx="2926080" cy="1898883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8DD7AF0-E906-4FA5-A43D-78D517C5E257}"/>
              </a:ext>
            </a:extLst>
          </p:cNvPr>
          <p:cNvSpPr/>
          <p:nvPr/>
        </p:nvSpPr>
        <p:spPr>
          <a:xfrm>
            <a:off x="3505200" y="4343400"/>
            <a:ext cx="7620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C8832C-37D9-4D44-BD86-8FEDAA098B26}"/>
              </a:ext>
            </a:extLst>
          </p:cNvPr>
          <p:cNvSpPr txBox="1"/>
          <p:nvPr/>
        </p:nvSpPr>
        <p:spPr>
          <a:xfrm>
            <a:off x="1314466" y="5525971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series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8FBE35-D93F-4460-B444-A75AE911E8DB}"/>
              </a:ext>
            </a:extLst>
          </p:cNvPr>
          <p:cNvSpPr txBox="1"/>
          <p:nvPr/>
        </p:nvSpPr>
        <p:spPr>
          <a:xfrm>
            <a:off x="6179200" y="5373571"/>
            <a:ext cx="754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ACF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B0F5057-FFE7-4DED-80FA-31318F2DA123}"/>
              </a:ext>
            </a:extLst>
          </p:cNvPr>
          <p:cNvSpPr/>
          <p:nvPr/>
        </p:nvSpPr>
        <p:spPr>
          <a:xfrm>
            <a:off x="5029200" y="4343400"/>
            <a:ext cx="457200" cy="838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8E3582-7704-4FCA-9CAC-F4F6B62A3720}"/>
              </a:ext>
            </a:extLst>
          </p:cNvPr>
          <p:cNvCxnSpPr/>
          <p:nvPr/>
        </p:nvCxnSpPr>
        <p:spPr>
          <a:xfrm flipV="1">
            <a:off x="4570607" y="5181600"/>
            <a:ext cx="534793" cy="713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C76B3E-CBE8-4FDE-8E2C-B3A8FF44F7A8}"/>
              </a:ext>
            </a:extLst>
          </p:cNvPr>
          <p:cNvSpPr txBox="1"/>
          <p:nvPr/>
        </p:nvSpPr>
        <p:spPr>
          <a:xfrm>
            <a:off x="3223738" y="5950838"/>
            <a:ext cx="2643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Plot starts at Lag 1; Lag 0 not shown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67C9D-049C-4F53-9BF2-D44110CC3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540" y="304800"/>
            <a:ext cx="7553325" cy="861774"/>
          </a:xfrm>
        </p:spPr>
        <p:txBody>
          <a:bodyPr/>
          <a:lstStyle/>
          <a:p>
            <a:r>
              <a:rPr lang="en-US" sz="2800" dirty="0"/>
              <a:t>What does the </a:t>
            </a:r>
            <a:r>
              <a:rPr lang="en-US" sz="2800" i="1" dirty="0"/>
              <a:t>sample ACF </a:t>
            </a:r>
            <a:r>
              <a:rPr lang="en-US" sz="2800" dirty="0"/>
              <a:t>of a nonstationary time series look like?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6ED5E9-6315-40A4-A3E6-C3E18A861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1" y="1403507"/>
            <a:ext cx="5486399" cy="184665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sample ACF is very </a:t>
            </a:r>
            <a:r>
              <a:rPr lang="en-US" sz="2400" b="1" dirty="0"/>
              <a:t>persistent</a:t>
            </a:r>
            <a:r>
              <a:rPr lang="en-US" sz="2400" dirty="0"/>
              <a:t>;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Decays very slowly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large values even at long lags </a:t>
            </a:r>
          </a:p>
          <a:p>
            <a:r>
              <a:rPr lang="en-US" sz="2400" u="sng" dirty="0"/>
              <a:t>All are characteristic of a nonstationary time series</a:t>
            </a:r>
            <a:r>
              <a:rPr lang="en-US" sz="2400" dirty="0"/>
              <a:t> </a:t>
            </a:r>
            <a:endParaRPr lang="en-US" sz="1800" dirty="0"/>
          </a:p>
        </p:txBody>
      </p:sp>
      <p:sp>
        <p:nvSpPr>
          <p:cNvPr id="25603" name="Footer Placeholder 3">
            <a:extLst>
              <a:ext uri="{FF2B5EF4-FFF2-40B4-BE49-F238E27FC236}">
                <a16:creationId xmlns:a16="http://schemas.microsoft.com/office/drawing/2014/main" id="{5A7527B4-2D18-4D3D-BDF9-C3CA4C0FDFD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Time Series Analysis and Forecasting 2E, 2015  MJK</a:t>
            </a:r>
          </a:p>
        </p:txBody>
      </p:sp>
      <p:sp>
        <p:nvSpPr>
          <p:cNvPr id="25602" name="Date Placeholder 2">
            <a:extLst>
              <a:ext uri="{FF2B5EF4-FFF2-40B4-BE49-F238E27FC236}">
                <a16:creationId xmlns:a16="http://schemas.microsoft.com/office/drawing/2014/main" id="{5E9779F0-D90B-4276-829F-B28C4FC21145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Chapter 2</a:t>
            </a:r>
          </a:p>
        </p:txBody>
      </p:sp>
      <p:sp>
        <p:nvSpPr>
          <p:cNvPr id="25604" name="Slide Number Placeholder 4">
            <a:extLst>
              <a:ext uri="{FF2B5EF4-FFF2-40B4-BE49-F238E27FC236}">
                <a16:creationId xmlns:a16="http://schemas.microsoft.com/office/drawing/2014/main" id="{D9882F3F-2D69-4F08-BA0E-AC2AE4BBA43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4F04DBF-AABF-4C19-A925-3C679B727CBA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en-US" sz="1400"/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0FB731EE-9FF5-4A02-BCD6-F4D9A9CB3E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95"/>
          <a:stretch/>
        </p:blipFill>
        <p:spPr>
          <a:xfrm>
            <a:off x="4572000" y="3962399"/>
            <a:ext cx="4123292" cy="2223656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D6365D-3EFA-4145-8667-A2A200B866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969" y="3962831"/>
            <a:ext cx="2519831" cy="198076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1BD80A6-9B86-4108-AE50-723463B210B7}"/>
              </a:ext>
            </a:extLst>
          </p:cNvPr>
          <p:cNvSpPr/>
          <p:nvPr/>
        </p:nvSpPr>
        <p:spPr>
          <a:xfrm>
            <a:off x="3886200" y="4648200"/>
            <a:ext cx="6858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BD0DC0-18B1-4437-8069-FB3710E9E3DF}"/>
              </a:ext>
            </a:extLst>
          </p:cNvPr>
          <p:cNvSpPr/>
          <p:nvPr/>
        </p:nvSpPr>
        <p:spPr>
          <a:xfrm>
            <a:off x="6097905" y="1537991"/>
            <a:ext cx="27412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Droid Serif"/>
              </a:rPr>
              <a:t>Remember: </a:t>
            </a:r>
            <a:r>
              <a:rPr lang="en-US" i="1" dirty="0">
                <a:solidFill>
                  <a:srgbClr val="333333"/>
                </a:solidFill>
                <a:latin typeface="Droid Serif"/>
              </a:rPr>
              <a:t>If the sample ACF does not dampen out within about 15 to 20 lags, the time series is nonstationary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3435241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5">
            <a:extLst>
              <a:ext uri="{FF2B5EF4-FFF2-40B4-BE49-F238E27FC236}">
                <a16:creationId xmlns:a16="http://schemas.microsoft.com/office/drawing/2014/main" id="{E4B88748-3D36-45DE-B11E-13DC93F0C3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 sz="4800" b="1" dirty="0"/>
              <a:t>Variogram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A177B2-8AF0-4743-9FA3-118F0A6EA9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4540" y="1460264"/>
            <a:ext cx="7553325" cy="4555093"/>
          </a:xfrm>
        </p:spPr>
        <p:txBody>
          <a:bodyPr/>
          <a:lstStyle/>
          <a:p>
            <a:r>
              <a:rPr lang="en-US" sz="2800" dirty="0"/>
              <a:t>Variogram measures differences between observations </a:t>
            </a:r>
            <a:r>
              <a:rPr lang="en-US" sz="2800" i="1" dirty="0"/>
              <a:t>k</a:t>
            </a:r>
            <a:r>
              <a:rPr lang="en-US" sz="2800" dirty="0"/>
              <a:t> lags apart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800" dirty="0"/>
              <a:t>If the time series is stationary, 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For a stationary series, </a:t>
            </a:r>
            <a:r>
              <a:rPr lang="en-US" sz="2800" dirty="0" err="1"/>
              <a:t>ρ</a:t>
            </a:r>
            <a:r>
              <a:rPr lang="en-US" sz="2800" baseline="-25000" dirty="0" err="1"/>
              <a:t>k</a:t>
            </a:r>
            <a:r>
              <a:rPr lang="en-US" sz="2800" baseline="-25000" dirty="0"/>
              <a:t>  </a:t>
            </a:r>
            <a:r>
              <a:rPr lang="en-US" sz="2800" dirty="0">
                <a:sym typeface="Wingdings" panose="05000000000000000000" pitchFamily="2" charset="2"/>
              </a:rPr>
              <a:t> 0 as </a:t>
            </a:r>
            <a:r>
              <a:rPr lang="en-US" sz="2800" i="1" dirty="0">
                <a:sym typeface="Wingdings" panose="05000000000000000000" pitchFamily="2" charset="2"/>
              </a:rPr>
              <a:t>k</a:t>
            </a:r>
            <a:r>
              <a:rPr lang="en-US" sz="2800" dirty="0">
                <a:sym typeface="Wingdings" panose="05000000000000000000" pitchFamily="2" charset="2"/>
              </a:rPr>
              <a:t> increases, </a:t>
            </a:r>
            <a:r>
              <a:rPr lang="en-US" sz="2800" dirty="0" err="1">
                <a:sym typeface="Wingdings" panose="05000000000000000000" pitchFamily="2" charset="2"/>
              </a:rPr>
              <a:t>G</a:t>
            </a:r>
            <a:r>
              <a:rPr lang="en-US" sz="2800" baseline="-25000" dirty="0" err="1">
                <a:sym typeface="Wingdings" panose="05000000000000000000" pitchFamily="2" charset="2"/>
              </a:rPr>
              <a:t>k</a:t>
            </a:r>
            <a:r>
              <a:rPr lang="en-US" sz="2800" baseline="-25000" dirty="0">
                <a:sym typeface="Wingdings" panose="05000000000000000000" pitchFamily="2" charset="2"/>
              </a:rPr>
              <a:t> </a:t>
            </a:r>
            <a:r>
              <a:rPr lang="en-US" sz="2800" dirty="0">
                <a:sym typeface="Wingdings" panose="05000000000000000000" pitchFamily="2" charset="2"/>
              </a:rPr>
              <a:t>reaches </a:t>
            </a:r>
            <a:r>
              <a:rPr lang="en-US" sz="2800" i="1" dirty="0">
                <a:sym typeface="Wingdings" panose="05000000000000000000" pitchFamily="2" charset="2"/>
              </a:rPr>
              <a:t>1/(1 – </a:t>
            </a:r>
            <a:r>
              <a:rPr lang="en-US" sz="2800" i="1" dirty="0"/>
              <a:t>ρ</a:t>
            </a:r>
            <a:r>
              <a:rPr lang="en-US" sz="2800" i="1" baseline="-25000" dirty="0"/>
              <a:t>1</a:t>
            </a:r>
            <a:r>
              <a:rPr lang="en-US" sz="2800" i="1" dirty="0"/>
              <a:t>)</a:t>
            </a:r>
          </a:p>
        </p:txBody>
      </p:sp>
      <p:sp>
        <p:nvSpPr>
          <p:cNvPr id="27651" name="Date Placeholder 2">
            <a:extLst>
              <a:ext uri="{FF2B5EF4-FFF2-40B4-BE49-F238E27FC236}">
                <a16:creationId xmlns:a16="http://schemas.microsoft.com/office/drawing/2014/main" id="{ABC13655-3C1C-40E9-83FF-A056DB54B275}"/>
              </a:ext>
            </a:extLst>
          </p:cNvPr>
          <p:cNvSpPr>
            <a:spLocks noGrp="1"/>
          </p:cNvSpPr>
          <p:nvPr>
            <p:ph type="dt" sz="quarter" idx="4294967295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Chapter 2</a:t>
            </a:r>
          </a:p>
        </p:txBody>
      </p:sp>
      <p:sp>
        <p:nvSpPr>
          <p:cNvPr id="27652" name="Footer Placeholder 3">
            <a:extLst>
              <a:ext uri="{FF2B5EF4-FFF2-40B4-BE49-F238E27FC236}">
                <a16:creationId xmlns:a16="http://schemas.microsoft.com/office/drawing/2014/main" id="{E825FD6C-E180-4547-AD82-4AFC47C7651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Time Series Analysis and Forecasting 2E, 2015  MJK</a:t>
            </a:r>
          </a:p>
        </p:txBody>
      </p:sp>
      <p:sp>
        <p:nvSpPr>
          <p:cNvPr id="27653" name="Slide Number Placeholder 4">
            <a:extLst>
              <a:ext uri="{FF2B5EF4-FFF2-40B4-BE49-F238E27FC236}">
                <a16:creationId xmlns:a16="http://schemas.microsoft.com/office/drawing/2014/main" id="{552580E8-E6E1-49AB-BD28-D103D52E25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53B9B19-28D0-415D-B9A1-D9F60FA9AFB1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en-US" sz="1400"/>
          </a:p>
        </p:txBody>
      </p:sp>
      <p:pic>
        <p:nvPicPr>
          <p:cNvPr id="27654" name="Picture 3">
            <a:extLst>
              <a:ext uri="{FF2B5EF4-FFF2-40B4-BE49-F238E27FC236}">
                <a16:creationId xmlns:a16="http://schemas.microsoft.com/office/drawing/2014/main" id="{135E6663-FC8E-4D7C-87F5-A7891F74489A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6" t="24844" r="19663" b="58076"/>
          <a:stretch/>
        </p:blipFill>
        <p:spPr>
          <a:xfrm>
            <a:off x="1508760" y="2540936"/>
            <a:ext cx="5407025" cy="887147"/>
          </a:xfrm>
          <a:noFill/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19B6C02E-7CB1-405C-AF32-249711EFFA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3" t="60088" r="41104" b="25989"/>
          <a:stretch/>
        </p:blipFill>
        <p:spPr>
          <a:xfrm>
            <a:off x="3108960" y="3923720"/>
            <a:ext cx="3030999" cy="11816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0B1C75-1396-4591-9111-DB531CDEB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540" y="112596"/>
            <a:ext cx="7553325" cy="696594"/>
          </a:xfrm>
        </p:spPr>
        <p:txBody>
          <a:bodyPr/>
          <a:lstStyle/>
          <a:p>
            <a:r>
              <a:rPr lang="en-US" dirty="0"/>
              <a:t>Sample Variogram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BB39C8-8A50-455A-8AB0-F86E24F8A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008241"/>
            <a:ext cx="7553325" cy="123110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Estimating the variogram accomplished by simply applying the usual sample variance to the differences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Note the changing sample sizes when differences are taken</a:t>
            </a:r>
          </a:p>
        </p:txBody>
      </p:sp>
      <p:sp>
        <p:nvSpPr>
          <p:cNvPr id="28675" name="Footer Placeholder 4">
            <a:extLst>
              <a:ext uri="{FF2B5EF4-FFF2-40B4-BE49-F238E27FC236}">
                <a16:creationId xmlns:a16="http://schemas.microsoft.com/office/drawing/2014/main" id="{9A130CD5-AA4E-4FA9-A44A-CA89A965B689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Time Series Analysis and Forecasting 2E, 2015  MJK</a:t>
            </a:r>
          </a:p>
        </p:txBody>
      </p:sp>
      <p:sp>
        <p:nvSpPr>
          <p:cNvPr id="28674" name="Date Placeholder 3">
            <a:extLst>
              <a:ext uri="{FF2B5EF4-FFF2-40B4-BE49-F238E27FC236}">
                <a16:creationId xmlns:a16="http://schemas.microsoft.com/office/drawing/2014/main" id="{72A7C57A-73EF-4B8C-AEEE-C4D47BC76C93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Chapter 2</a:t>
            </a:r>
          </a:p>
        </p:txBody>
      </p:sp>
      <p:sp>
        <p:nvSpPr>
          <p:cNvPr id="28676" name="Slide Number Placeholder 5">
            <a:extLst>
              <a:ext uri="{FF2B5EF4-FFF2-40B4-BE49-F238E27FC236}">
                <a16:creationId xmlns:a16="http://schemas.microsoft.com/office/drawing/2014/main" id="{ACDE66BF-AFE9-46F8-B0E5-F5C94A23EDA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2736BAF-43ED-41BF-9889-D2282CAF786A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en-US" sz="14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A145F3-A138-4798-900A-8689DCD654D3}"/>
              </a:ext>
            </a:extLst>
          </p:cNvPr>
          <p:cNvGrpSpPr/>
          <p:nvPr/>
        </p:nvGrpSpPr>
        <p:grpSpPr>
          <a:xfrm>
            <a:off x="764540" y="2438400"/>
            <a:ext cx="8274050" cy="3773487"/>
            <a:chOff x="764540" y="2438400"/>
            <a:chExt cx="8274050" cy="3773487"/>
          </a:xfrm>
        </p:grpSpPr>
        <p:pic>
          <p:nvPicPr>
            <p:cNvPr id="28677" name="Picture 3">
              <a:extLst>
                <a:ext uri="{FF2B5EF4-FFF2-40B4-BE49-F238E27FC236}">
                  <a16:creationId xmlns:a16="http://schemas.microsoft.com/office/drawing/2014/main" id="{FE51A7D9-C01A-4EE3-B489-05BF35C8BD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19"/>
            <a:stretch/>
          </p:blipFill>
          <p:spPr bwMode="auto">
            <a:xfrm>
              <a:off x="764540" y="2438400"/>
              <a:ext cx="8274050" cy="3773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3D1E66E-D588-4785-88EE-A5F73D148DF8}"/>
                </a:ext>
              </a:extLst>
            </p:cNvPr>
            <p:cNvSpPr/>
            <p:nvPr/>
          </p:nvSpPr>
          <p:spPr>
            <a:xfrm>
              <a:off x="7239000" y="5486400"/>
              <a:ext cx="914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7">
            <a:extLst>
              <a:ext uri="{FF2B5EF4-FFF2-40B4-BE49-F238E27FC236}">
                <a16:creationId xmlns:a16="http://schemas.microsoft.com/office/drawing/2014/main" id="{052BB98E-2FF1-4A2D-92F6-6BC76143F0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37503"/>
            <a:ext cx="7924800" cy="1107996"/>
          </a:xfrm>
        </p:spPr>
        <p:txBody>
          <a:bodyPr/>
          <a:lstStyle/>
          <a:p>
            <a:pPr eaLnBrk="1" hangingPunct="1"/>
            <a:r>
              <a:rPr lang="en-US" altLang="en-US" sz="3600" b="1" dirty="0"/>
              <a:t>Sample Variogram – </a:t>
            </a:r>
            <a:r>
              <a:rPr lang="en-US" altLang="en-US" sz="3600" i="1" dirty="0"/>
              <a:t>Stationary Time Series</a:t>
            </a:r>
          </a:p>
        </p:txBody>
      </p:sp>
      <p:sp>
        <p:nvSpPr>
          <p:cNvPr id="29699" name="Date Placeholder 1">
            <a:extLst>
              <a:ext uri="{FF2B5EF4-FFF2-40B4-BE49-F238E27FC236}">
                <a16:creationId xmlns:a16="http://schemas.microsoft.com/office/drawing/2014/main" id="{1DFD969A-0310-490A-AEF6-FCDEB93BCF8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Chapter 2</a:t>
            </a:r>
          </a:p>
        </p:txBody>
      </p:sp>
      <p:sp>
        <p:nvSpPr>
          <p:cNvPr id="29700" name="Footer Placeholder 2">
            <a:extLst>
              <a:ext uri="{FF2B5EF4-FFF2-40B4-BE49-F238E27FC236}">
                <a16:creationId xmlns:a16="http://schemas.microsoft.com/office/drawing/2014/main" id="{204B63B0-BD55-48ED-B057-4545A984A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Time Series Analysis and Forecasting 2E, 2015  MJK</a:t>
            </a:r>
          </a:p>
        </p:txBody>
      </p:sp>
      <p:sp>
        <p:nvSpPr>
          <p:cNvPr id="29701" name="Slide Number Placeholder 3">
            <a:extLst>
              <a:ext uri="{FF2B5EF4-FFF2-40B4-BE49-F238E27FC236}">
                <a16:creationId xmlns:a16="http://schemas.microsoft.com/office/drawing/2014/main" id="{8BBD5503-AA75-4553-888A-13C38EBF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BCF8BFB-16D9-40D4-ABB9-044C2AE2AFAD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en-US" sz="1400"/>
          </a:p>
        </p:txBody>
      </p:sp>
      <p:pic>
        <p:nvPicPr>
          <p:cNvPr id="29702" name="Picture 4">
            <a:extLst>
              <a:ext uri="{FF2B5EF4-FFF2-40B4-BE49-F238E27FC236}">
                <a16:creationId xmlns:a16="http://schemas.microsoft.com/office/drawing/2014/main" id="{67CB0FC8-FAA5-4DFE-97D6-EB13FB7AA8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00"/>
          <a:stretch/>
        </p:blipFill>
        <p:spPr bwMode="auto">
          <a:xfrm>
            <a:off x="304800" y="2381250"/>
            <a:ext cx="5272088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3" name="Picture 5">
            <a:extLst>
              <a:ext uri="{FF2B5EF4-FFF2-40B4-BE49-F238E27FC236}">
                <a16:creationId xmlns:a16="http://schemas.microsoft.com/office/drawing/2014/main" id="{9652E4F9-3C71-4BE1-A29C-5D68E953F2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74"/>
          <a:stretch/>
        </p:blipFill>
        <p:spPr bwMode="auto">
          <a:xfrm>
            <a:off x="4024630" y="1330404"/>
            <a:ext cx="51181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D612481-02D4-47FD-862C-DB1122B29879}"/>
              </a:ext>
            </a:extLst>
          </p:cNvPr>
          <p:cNvSpPr/>
          <p:nvPr/>
        </p:nvSpPr>
        <p:spPr>
          <a:xfrm>
            <a:off x="4548188" y="508649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Droid Serif"/>
              </a:rPr>
              <a:t>Sample variogram generally converges to a stable level and then fluctuates around it</a:t>
            </a:r>
            <a:endParaRPr lang="en-US" b="1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92AFDEA-40E8-4B15-8298-4B2E34A1DEC7}"/>
              </a:ext>
            </a:extLst>
          </p:cNvPr>
          <p:cNvSpPr/>
          <p:nvPr/>
        </p:nvSpPr>
        <p:spPr>
          <a:xfrm>
            <a:off x="6324600" y="1676400"/>
            <a:ext cx="2209800" cy="914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C8B33F-D86E-4B4A-B28A-D0F4319B9BB2}"/>
              </a:ext>
            </a:extLst>
          </p:cNvPr>
          <p:cNvCxnSpPr>
            <a:endCxn id="3" idx="4"/>
          </p:cNvCxnSpPr>
          <p:nvPr/>
        </p:nvCxnSpPr>
        <p:spPr>
          <a:xfrm flipV="1">
            <a:off x="7239000" y="2590800"/>
            <a:ext cx="190500" cy="645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E62F2D5-D13B-4ABF-BB17-9E3751329549}"/>
              </a:ext>
            </a:extLst>
          </p:cNvPr>
          <p:cNvSpPr txBox="1"/>
          <p:nvPr/>
        </p:nvSpPr>
        <p:spPr>
          <a:xfrm>
            <a:off x="6189289" y="3252758"/>
            <a:ext cx="2099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Converging to stable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8C4A1DD5-93DE-4E09-AAF4-ACFDADA159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36"/>
          <a:stretch/>
        </p:blipFill>
        <p:spPr bwMode="auto">
          <a:xfrm>
            <a:off x="457200" y="2286000"/>
            <a:ext cx="5205413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274413AB-B432-410A-9E37-37B9F3FFB0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94"/>
          <a:stretch/>
        </p:blipFill>
        <p:spPr bwMode="auto">
          <a:xfrm>
            <a:off x="4124325" y="1057275"/>
            <a:ext cx="4646613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8" name="Title 7">
            <a:extLst>
              <a:ext uri="{FF2B5EF4-FFF2-40B4-BE49-F238E27FC236}">
                <a16:creationId xmlns:a16="http://schemas.microsoft.com/office/drawing/2014/main" id="{052BB98E-2FF1-4A2D-92F6-6BC76143F0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37503"/>
            <a:ext cx="7924800" cy="1107996"/>
          </a:xfrm>
        </p:spPr>
        <p:txBody>
          <a:bodyPr/>
          <a:lstStyle/>
          <a:p>
            <a:pPr eaLnBrk="1" hangingPunct="1"/>
            <a:r>
              <a:rPr lang="en-US" altLang="en-US" sz="3600" b="1" dirty="0"/>
              <a:t>Sample Variogram – </a:t>
            </a:r>
            <a:r>
              <a:rPr lang="en-US" altLang="en-US" sz="3600" i="1" dirty="0"/>
              <a:t>Non-Stationary Time Series</a:t>
            </a:r>
          </a:p>
        </p:txBody>
      </p:sp>
      <p:sp>
        <p:nvSpPr>
          <p:cNvPr id="29699" name="Date Placeholder 1">
            <a:extLst>
              <a:ext uri="{FF2B5EF4-FFF2-40B4-BE49-F238E27FC236}">
                <a16:creationId xmlns:a16="http://schemas.microsoft.com/office/drawing/2014/main" id="{1DFD969A-0310-490A-AEF6-FCDEB93BCF8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Chapter 2</a:t>
            </a:r>
          </a:p>
        </p:txBody>
      </p:sp>
      <p:sp>
        <p:nvSpPr>
          <p:cNvPr id="29700" name="Footer Placeholder 2">
            <a:extLst>
              <a:ext uri="{FF2B5EF4-FFF2-40B4-BE49-F238E27FC236}">
                <a16:creationId xmlns:a16="http://schemas.microsoft.com/office/drawing/2014/main" id="{204B63B0-BD55-48ED-B057-4545A984A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Time Series Analysis and Forecasting 2E, 2015  MJK</a:t>
            </a:r>
          </a:p>
        </p:txBody>
      </p:sp>
      <p:sp>
        <p:nvSpPr>
          <p:cNvPr id="29701" name="Slide Number Placeholder 3">
            <a:extLst>
              <a:ext uri="{FF2B5EF4-FFF2-40B4-BE49-F238E27FC236}">
                <a16:creationId xmlns:a16="http://schemas.microsoft.com/office/drawing/2014/main" id="{8BBD5503-AA75-4553-888A-13C38EBF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BCF8BFB-16D9-40D4-ABB9-044C2AE2AFAD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en-US" sz="1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612481-02D4-47FD-862C-DB1122B29879}"/>
              </a:ext>
            </a:extLst>
          </p:cNvPr>
          <p:cNvSpPr/>
          <p:nvPr/>
        </p:nvSpPr>
        <p:spPr>
          <a:xfrm>
            <a:off x="4419600" y="454355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Sample variogram increases monotonically for all 25 lags  </a:t>
            </a: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b="1" dirty="0"/>
              <a:t>Strong indication that the time series is nonstationary</a:t>
            </a:r>
          </a:p>
        </p:txBody>
      </p:sp>
    </p:spTree>
    <p:extLst>
      <p:ext uri="{BB962C8B-B14F-4D97-AF65-F5344CB8AC3E}">
        <p14:creationId xmlns:p14="http://schemas.microsoft.com/office/powerpoint/2010/main" val="3349874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BF138-A546-454A-BD2D-B5571DBB0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540" y="304800"/>
            <a:ext cx="7553325" cy="492443"/>
          </a:xfrm>
        </p:spPr>
        <p:txBody>
          <a:bodyPr/>
          <a:lstStyle/>
          <a:p>
            <a:r>
              <a:rPr lang="en-US" sz="3200" dirty="0"/>
              <a:t>Data Transformation and Adjustments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1C54248-5446-4FBA-BD07-25DFCE7F72C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64540" y="1217167"/>
                <a:ext cx="7553325" cy="5859233"/>
              </a:xfrm>
            </p:spPr>
            <p:txBody>
              <a:bodyPr/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Transformation needed to stabilize variance in the data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dirty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⁡[</m:t>
                      </m:r>
                      <m:f>
                        <m:f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6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1600" dirty="0"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𝑦𝑡</m:t>
                          </m:r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nary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Common transformations: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λ=0 </a:t>
                </a:r>
                <a:r>
                  <a:rPr lang="en-US" sz="2800" dirty="0">
                    <a:sym typeface="Wingdings" panose="05000000000000000000" pitchFamily="2" charset="2"/>
                  </a:rPr>
                  <a:t> (log) ; </a:t>
                </a:r>
                <a:r>
                  <a:rPr lang="en-US" sz="2800" dirty="0"/>
                  <a:t>λ= 0.5 </a:t>
                </a:r>
                <a:r>
                  <a:rPr lang="en-US" sz="2800" dirty="0">
                    <a:sym typeface="Wingdings" panose="05000000000000000000" pitchFamily="2" charset="2"/>
                  </a:rPr>
                  <a:t> (square root)</a:t>
                </a:r>
              </a:p>
              <a:p>
                <a:r>
                  <a:rPr lang="en-US" sz="2800" dirty="0"/>
                  <a:t>λ= -0.5 </a:t>
                </a:r>
                <a:r>
                  <a:rPr lang="en-US" sz="2800" dirty="0">
                    <a:sym typeface="Wingdings" panose="05000000000000000000" pitchFamily="2" charset="2"/>
                  </a:rPr>
                  <a:t> (reciprocal); </a:t>
                </a:r>
                <a:r>
                  <a:rPr lang="en-US" sz="2800" dirty="0"/>
                  <a:t>λ= -1 </a:t>
                </a:r>
                <a:r>
                  <a:rPr lang="en-US" sz="2800" dirty="0">
                    <a:sym typeface="Wingdings" panose="05000000000000000000" pitchFamily="2" charset="2"/>
                  </a:rPr>
                  <a:t> (inverse)</a:t>
                </a:r>
              </a:p>
              <a:p>
                <a:endParaRPr lang="en-US" dirty="0">
                  <a:sym typeface="Wingdings" panose="05000000000000000000" pitchFamily="2" charset="2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1C54248-5446-4FBA-BD07-25DFCE7F72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64540" y="1217167"/>
                <a:ext cx="7553325" cy="5859233"/>
              </a:xfrm>
              <a:blipFill>
                <a:blip r:embed="rId2"/>
                <a:stretch>
                  <a:fillRect l="-2825" t="-1873" r="-3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747" name="Footer Placeholder 3">
            <a:extLst>
              <a:ext uri="{FF2B5EF4-FFF2-40B4-BE49-F238E27FC236}">
                <a16:creationId xmlns:a16="http://schemas.microsoft.com/office/drawing/2014/main" id="{0FBE618E-E5E5-409F-8900-C5D0B100D2C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Time Series Analysis and Forecasting 2E, 2015  MJK</a:t>
            </a:r>
          </a:p>
        </p:txBody>
      </p:sp>
      <p:sp>
        <p:nvSpPr>
          <p:cNvPr id="31746" name="Date Placeholder 2">
            <a:extLst>
              <a:ext uri="{FF2B5EF4-FFF2-40B4-BE49-F238E27FC236}">
                <a16:creationId xmlns:a16="http://schemas.microsoft.com/office/drawing/2014/main" id="{2A6DDE9B-DC72-40F9-A403-4CDDA379A72B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Chapter 2</a:t>
            </a:r>
          </a:p>
        </p:txBody>
      </p:sp>
      <p:sp>
        <p:nvSpPr>
          <p:cNvPr id="31748" name="Slide Number Placeholder 4">
            <a:extLst>
              <a:ext uri="{FF2B5EF4-FFF2-40B4-BE49-F238E27FC236}">
                <a16:creationId xmlns:a16="http://schemas.microsoft.com/office/drawing/2014/main" id="{E8C3E072-EAD6-4777-A602-9EAF410F906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5DD3D1C-D586-4D6C-91BF-B445A7A1C047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en-US" sz="1400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23D2B1BB-7CAF-45FC-B08B-17A634BD99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81" t="46347" r="28139" b="38026"/>
          <a:stretch/>
        </p:blipFill>
        <p:spPr>
          <a:xfrm>
            <a:off x="2128403" y="2080032"/>
            <a:ext cx="4020157" cy="150755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C3E1C-1C05-48AE-B565-40EF658FB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Transformed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9139F-AA87-43FE-8F61-93D9382559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771" name="Footer Placeholder 3">
            <a:extLst>
              <a:ext uri="{FF2B5EF4-FFF2-40B4-BE49-F238E27FC236}">
                <a16:creationId xmlns:a16="http://schemas.microsoft.com/office/drawing/2014/main" id="{38AD5EDF-418E-42B7-AC19-E80CAE5BCFB1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Time Series Analysis and Forecasting 2E, 2015  MJK</a:t>
            </a:r>
          </a:p>
        </p:txBody>
      </p:sp>
      <p:sp>
        <p:nvSpPr>
          <p:cNvPr id="32770" name="Date Placeholder 2">
            <a:extLst>
              <a:ext uri="{FF2B5EF4-FFF2-40B4-BE49-F238E27FC236}">
                <a16:creationId xmlns:a16="http://schemas.microsoft.com/office/drawing/2014/main" id="{A0FA6194-D5B7-463F-914F-A906EFC6DC6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Chapter 2</a:t>
            </a:r>
          </a:p>
        </p:txBody>
      </p:sp>
      <p:sp>
        <p:nvSpPr>
          <p:cNvPr id="32772" name="Slide Number Placeholder 4">
            <a:extLst>
              <a:ext uri="{FF2B5EF4-FFF2-40B4-BE49-F238E27FC236}">
                <a16:creationId xmlns:a16="http://schemas.microsoft.com/office/drawing/2014/main" id="{9648BE16-0ABD-4048-8BC3-012EE299C66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599525D-4FFE-4018-9C3B-3717FAFCE0A6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en-US" sz="1400"/>
          </a:p>
        </p:txBody>
      </p:sp>
      <p:pic>
        <p:nvPicPr>
          <p:cNvPr id="32773" name="Picture 4">
            <a:extLst>
              <a:ext uri="{FF2B5EF4-FFF2-40B4-BE49-F238E27FC236}">
                <a16:creationId xmlns:a16="http://schemas.microsoft.com/office/drawing/2014/main" id="{34AD3BD0-C546-4E5A-97A2-0C4EC3724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1000125"/>
            <a:ext cx="8472487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366BC-EBBA-4035-867A-D1EB5C148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540" y="304800"/>
            <a:ext cx="7553325" cy="615553"/>
          </a:xfrm>
        </p:spPr>
        <p:txBody>
          <a:bodyPr/>
          <a:lstStyle/>
          <a:p>
            <a:r>
              <a:rPr lang="en-US" sz="4000" dirty="0"/>
              <a:t>Trend and Seasonal Adjustments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16CAB-CFF4-4AA6-955F-B01F44749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217167"/>
            <a:ext cx="8610600" cy="215443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Two widely used adjustments: </a:t>
            </a:r>
            <a:r>
              <a:rPr lang="en-US" sz="2800" i="1" dirty="0"/>
              <a:t>Trend and Seasonal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Time series with </a:t>
            </a:r>
            <a:r>
              <a:rPr lang="en-US" sz="2800" i="1" dirty="0"/>
              <a:t>trend is non-stationary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One way to remove trend is </a:t>
            </a:r>
            <a:r>
              <a:rPr lang="en-US" sz="2800" i="1" dirty="0"/>
              <a:t>regression modeling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With a trend, mean of </a:t>
            </a:r>
            <a:r>
              <a:rPr lang="en-US" sz="2800" i="1" dirty="0" err="1"/>
              <a:t>y</a:t>
            </a:r>
            <a:r>
              <a:rPr lang="en-US" sz="2800" i="1" baseline="-25000" dirty="0" err="1"/>
              <a:t>t</a:t>
            </a:r>
            <a:r>
              <a:rPr lang="en-US" sz="2800" baseline="-25000" dirty="0"/>
              <a:t> </a:t>
            </a:r>
            <a:r>
              <a:rPr lang="en-US" sz="2800" dirty="0"/>
              <a:t> changes linearly with time </a:t>
            </a:r>
            <a:endParaRPr lang="en-US" sz="2800" i="1" baseline="-25000" dirty="0"/>
          </a:p>
        </p:txBody>
      </p:sp>
      <p:sp>
        <p:nvSpPr>
          <p:cNvPr id="34819" name="Footer Placeholder 3">
            <a:extLst>
              <a:ext uri="{FF2B5EF4-FFF2-40B4-BE49-F238E27FC236}">
                <a16:creationId xmlns:a16="http://schemas.microsoft.com/office/drawing/2014/main" id="{005CED3C-FA61-40A2-9DAC-2C0163CC255C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Time Series Analysis and Forecasting 2E, 2015  MJK</a:t>
            </a:r>
          </a:p>
        </p:txBody>
      </p:sp>
      <p:sp>
        <p:nvSpPr>
          <p:cNvPr id="34818" name="Date Placeholder 2">
            <a:extLst>
              <a:ext uri="{FF2B5EF4-FFF2-40B4-BE49-F238E27FC236}">
                <a16:creationId xmlns:a16="http://schemas.microsoft.com/office/drawing/2014/main" id="{2FB67452-D124-44E8-8A94-0947B09D458D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Chapter 2</a:t>
            </a:r>
          </a:p>
        </p:txBody>
      </p:sp>
      <p:sp>
        <p:nvSpPr>
          <p:cNvPr id="34820" name="Slide Number Placeholder 4">
            <a:extLst>
              <a:ext uri="{FF2B5EF4-FFF2-40B4-BE49-F238E27FC236}">
                <a16:creationId xmlns:a16="http://schemas.microsoft.com/office/drawing/2014/main" id="{D9EE316F-0123-4AE2-8689-024D1BD7C53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F5E04D0-1372-482B-BF04-6E2AD11D104F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en-US" sz="1400"/>
          </a:p>
        </p:txBody>
      </p:sp>
      <p:pic>
        <p:nvPicPr>
          <p:cNvPr id="34821" name="Picture 3">
            <a:extLst>
              <a:ext uri="{FF2B5EF4-FFF2-40B4-BE49-F238E27FC236}">
                <a16:creationId xmlns:a16="http://schemas.microsoft.com/office/drawing/2014/main" id="{75A2C53B-654E-44A2-8929-6F9B56695253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" t="48454" r="23580" b="10792"/>
          <a:stretch/>
        </p:blipFill>
        <p:spPr>
          <a:xfrm>
            <a:off x="1616105" y="3567315"/>
            <a:ext cx="5850193" cy="2542829"/>
          </a:xfr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F1D43-6163-4A4B-968F-911B5E275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711C87F-A75D-4780-8BFA-89078F61CED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64540" y="1217167"/>
                <a:ext cx="7922259" cy="6022161"/>
              </a:xfrm>
            </p:spPr>
            <p:txBody>
              <a:bodyPr/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Forecasts are based on observations of variable of interest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Time series with T periods of data available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Let’s represent it as </a:t>
                </a:r>
                <a:r>
                  <a:rPr lang="en-US" sz="2800" i="1" dirty="0" err="1"/>
                  <a:t>y</a:t>
                </a:r>
                <a:r>
                  <a:rPr lang="en-US" sz="2800" i="1" baseline="-25000" dirty="0" err="1"/>
                  <a:t>t</a:t>
                </a:r>
                <a:r>
                  <a:rPr lang="en-US" sz="2800" i="1" dirty="0"/>
                  <a:t> , t = 1, 2, …T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Forecasted value </a:t>
                </a:r>
                <a:r>
                  <a:rPr lang="en-US" sz="2800" i="1" dirty="0" err="1"/>
                  <a:t>y</a:t>
                </a:r>
                <a:r>
                  <a:rPr lang="en-US" sz="2800" i="1" baseline="-25000" dirty="0" err="1"/>
                  <a:t>t</a:t>
                </a:r>
                <a:r>
                  <a:rPr lang="en-US" sz="2800" dirty="0"/>
                  <a:t> made at previous time period, </a:t>
                </a:r>
                <a:r>
                  <a:rPr lang="en-US" sz="2800" i="1" dirty="0"/>
                  <a:t>t - </a:t>
                </a:r>
                <a:r>
                  <a:rPr lang="el-GR" sz="2800" i="1" dirty="0"/>
                  <a:t>τ</a:t>
                </a:r>
                <a:r>
                  <a:rPr lang="en-US" sz="2800" i="1" dirty="0"/>
                  <a:t> </a:t>
                </a:r>
                <a:r>
                  <a:rPr lang="en-US" i="1" dirty="0"/>
                  <a:t>, </a:t>
                </a:r>
                <a:r>
                  <a:rPr lang="en-US" sz="2800" dirty="0"/>
                  <a:t>given by: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l-GR" sz="2800" i="1" dirty="0"/>
                          <m:t>τ</m:t>
                        </m:r>
                      </m:sub>
                    </m:sSub>
                  </m:oMath>
                </a14:m>
                <a:r>
                  <a:rPr lang="en-US" sz="2800" i="1" baseline="-25000" dirty="0"/>
                  <a:t> 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sz="2800" i="1" baseline="-2500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2800" i="1" baseline="-25000" dirty="0"/>
                  <a:t>E.g.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8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2800" dirty="0"/>
                  <a:t>  (forecast made one period prior is called “lead-1”)</a:t>
                </a:r>
                <a:endParaRPr lang="en-US" sz="2800" i="1" dirty="0">
                  <a:latin typeface="Cambria Math" panose="02040503050406030204" pitchFamily="18" charset="0"/>
                </a:endParaRPr>
              </a:p>
              <a:p>
                <a:endParaRPr lang="en-US" sz="2800" i="1" baseline="-25000" dirty="0"/>
              </a:p>
              <a:p>
                <a:pPr lvl="1"/>
                <a:endParaRPr lang="en-US" sz="1000" i="1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711C87F-A75D-4780-8BFA-89078F61CE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64540" y="1217167"/>
                <a:ext cx="7922259" cy="6022161"/>
              </a:xfrm>
              <a:blipFill>
                <a:blip r:embed="rId3"/>
                <a:stretch>
                  <a:fillRect l="-2538" t="-1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6" name="Slide Number Placeholder 4">
            <a:extLst>
              <a:ext uri="{FF2B5EF4-FFF2-40B4-BE49-F238E27FC236}">
                <a16:creationId xmlns:a16="http://schemas.microsoft.com/office/drawing/2014/main" id="{3B55B0D4-6D85-4817-B1E0-43302512DB7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11A9134-B5BF-4CB2-96BD-DAC926950440}" type="slidenum">
              <a:rPr lang="en-US" altLang="en-US"/>
              <a:pPr eaLnBrk="1" hangingPunct="1"/>
              <a:t>4</a:t>
            </a:fld>
            <a:endParaRPr lang="en-US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Date Placeholder 2">
            <a:extLst>
              <a:ext uri="{FF2B5EF4-FFF2-40B4-BE49-F238E27FC236}">
                <a16:creationId xmlns:a16="http://schemas.microsoft.com/office/drawing/2014/main" id="{DBF1E79F-B5C4-48A1-8D82-E8D988B84D8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Chapter 2</a:t>
            </a:r>
          </a:p>
        </p:txBody>
      </p:sp>
      <p:sp>
        <p:nvSpPr>
          <p:cNvPr id="35843" name="Footer Placeholder 3">
            <a:extLst>
              <a:ext uri="{FF2B5EF4-FFF2-40B4-BE49-F238E27FC236}">
                <a16:creationId xmlns:a16="http://schemas.microsoft.com/office/drawing/2014/main" id="{7CA0FD39-11B1-4BAA-84AC-CFA9EBDD4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Time Series Analysis and Forecasting 2E, 2015  MJK</a:t>
            </a:r>
          </a:p>
        </p:txBody>
      </p:sp>
      <p:sp>
        <p:nvSpPr>
          <p:cNvPr id="35844" name="Slide Number Placeholder 4">
            <a:extLst>
              <a:ext uri="{FF2B5EF4-FFF2-40B4-BE49-F238E27FC236}">
                <a16:creationId xmlns:a16="http://schemas.microsoft.com/office/drawing/2014/main" id="{E2BEF51A-E465-428A-9692-B32DC538E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22EEC20-1E06-4619-AD0B-AA1A2CFA1AD4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40</a:t>
            </a:fld>
            <a:endParaRPr lang="en-US" altLang="en-US" sz="1400"/>
          </a:p>
        </p:txBody>
      </p:sp>
      <p:pic>
        <p:nvPicPr>
          <p:cNvPr id="35845" name="Picture 3">
            <a:extLst>
              <a:ext uri="{FF2B5EF4-FFF2-40B4-BE49-F238E27FC236}">
                <a16:creationId xmlns:a16="http://schemas.microsoft.com/office/drawing/2014/main" id="{DDC227CF-3E2E-4F41-A9A5-F66EBF9D80AF}"/>
              </a:ext>
            </a:extLst>
          </p:cNvPr>
          <p:cNvPicPr>
            <a:picLocks noGrp="1" noChangeAspect="1" noChangeArrowheads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266825"/>
            <a:ext cx="8229600" cy="3867150"/>
          </a:xfr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Date Placeholder 2">
            <a:extLst>
              <a:ext uri="{FF2B5EF4-FFF2-40B4-BE49-F238E27FC236}">
                <a16:creationId xmlns:a16="http://schemas.microsoft.com/office/drawing/2014/main" id="{496F21BB-6D42-49CE-B957-D61BE600E06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Chapter 2</a:t>
            </a:r>
          </a:p>
        </p:txBody>
      </p:sp>
      <p:sp>
        <p:nvSpPr>
          <p:cNvPr id="36867" name="Footer Placeholder 3">
            <a:extLst>
              <a:ext uri="{FF2B5EF4-FFF2-40B4-BE49-F238E27FC236}">
                <a16:creationId xmlns:a16="http://schemas.microsoft.com/office/drawing/2014/main" id="{E95E068C-D5D5-4911-AD2B-1D62F0F31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Time Series Analysis and Forecasting 2E, 2015  MJK</a:t>
            </a:r>
          </a:p>
        </p:txBody>
      </p:sp>
      <p:sp>
        <p:nvSpPr>
          <p:cNvPr id="36868" name="Slide Number Placeholder 4">
            <a:extLst>
              <a:ext uri="{FF2B5EF4-FFF2-40B4-BE49-F238E27FC236}">
                <a16:creationId xmlns:a16="http://schemas.microsoft.com/office/drawing/2014/main" id="{24EA2C79-214C-47CD-A3C6-30993ED11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B74FB65-4A36-4930-9628-301AD9AE423D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41</a:t>
            </a:fld>
            <a:endParaRPr lang="en-US" altLang="en-US" sz="1400"/>
          </a:p>
        </p:txBody>
      </p:sp>
      <p:pic>
        <p:nvPicPr>
          <p:cNvPr id="36869" name="Picture 4">
            <a:extLst>
              <a:ext uri="{FF2B5EF4-FFF2-40B4-BE49-F238E27FC236}">
                <a16:creationId xmlns:a16="http://schemas.microsoft.com/office/drawing/2014/main" id="{BEF24C4E-1765-4871-8F16-116D5C408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" y="1152525"/>
            <a:ext cx="7883525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Date Placeholder 2">
            <a:extLst>
              <a:ext uri="{FF2B5EF4-FFF2-40B4-BE49-F238E27FC236}">
                <a16:creationId xmlns:a16="http://schemas.microsoft.com/office/drawing/2014/main" id="{22288CAD-59F4-46D0-BD52-038EC89B663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Chapter 2</a:t>
            </a:r>
          </a:p>
        </p:txBody>
      </p:sp>
      <p:sp>
        <p:nvSpPr>
          <p:cNvPr id="37891" name="Footer Placeholder 3">
            <a:extLst>
              <a:ext uri="{FF2B5EF4-FFF2-40B4-BE49-F238E27FC236}">
                <a16:creationId xmlns:a16="http://schemas.microsoft.com/office/drawing/2014/main" id="{0A01778A-CE45-4821-BC76-43967EFB1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Time Series Analysis and Forecasting 2E, 2015  MJK</a:t>
            </a:r>
          </a:p>
        </p:txBody>
      </p:sp>
      <p:sp>
        <p:nvSpPr>
          <p:cNvPr id="37892" name="Slide Number Placeholder 4">
            <a:extLst>
              <a:ext uri="{FF2B5EF4-FFF2-40B4-BE49-F238E27FC236}">
                <a16:creationId xmlns:a16="http://schemas.microsoft.com/office/drawing/2014/main" id="{F5CB8A23-9AAC-4867-A043-B849EC360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1D5EFF2-96EF-413F-9992-083717F86BA0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42</a:t>
            </a:fld>
            <a:endParaRPr lang="en-US" altLang="en-US" sz="1400"/>
          </a:p>
        </p:txBody>
      </p:sp>
      <p:pic>
        <p:nvPicPr>
          <p:cNvPr id="37893" name="Picture 4">
            <a:extLst>
              <a:ext uri="{FF2B5EF4-FFF2-40B4-BE49-F238E27FC236}">
                <a16:creationId xmlns:a16="http://schemas.microsoft.com/office/drawing/2014/main" id="{B5A20235-A2B5-4A2A-B733-72BFD74F42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24"/>
          <a:stretch/>
        </p:blipFill>
        <p:spPr bwMode="auto">
          <a:xfrm>
            <a:off x="419100" y="533401"/>
            <a:ext cx="81153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AB7DE20-DC34-4E01-8BF7-E4E4E244015D}"/>
              </a:ext>
            </a:extLst>
          </p:cNvPr>
          <p:cNvSpPr/>
          <p:nvPr/>
        </p:nvSpPr>
        <p:spPr>
          <a:xfrm>
            <a:off x="6035040" y="685800"/>
            <a:ext cx="1661160" cy="1828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FCC2C31-89EC-4F48-B016-BBE70A812F17}"/>
              </a:ext>
            </a:extLst>
          </p:cNvPr>
          <p:cNvCxnSpPr>
            <a:endCxn id="2" idx="5"/>
          </p:cNvCxnSpPr>
          <p:nvPr/>
        </p:nvCxnSpPr>
        <p:spPr>
          <a:xfrm flipH="1" flipV="1">
            <a:off x="7452929" y="2246778"/>
            <a:ext cx="395671" cy="496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615726E-ED91-45CD-B904-500D52415081}"/>
              </a:ext>
            </a:extLst>
          </p:cNvPr>
          <p:cNvSpPr txBox="1"/>
          <p:nvPr/>
        </p:nvSpPr>
        <p:spPr>
          <a:xfrm>
            <a:off x="6781800" y="2678668"/>
            <a:ext cx="2560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Structure to the residuals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FC68CB-3BA4-45A6-902C-2EC2DCF28C08}"/>
              </a:ext>
            </a:extLst>
          </p:cNvPr>
          <p:cNvCxnSpPr>
            <a:cxnSpLocks/>
          </p:cNvCxnSpPr>
          <p:nvPr/>
        </p:nvCxnSpPr>
        <p:spPr>
          <a:xfrm flipH="1">
            <a:off x="7315200" y="2971800"/>
            <a:ext cx="609600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B657B8A-91A3-4FAD-88E8-FF4BD6D41894}"/>
              </a:ext>
            </a:extLst>
          </p:cNvPr>
          <p:cNvSpPr/>
          <p:nvPr/>
        </p:nvSpPr>
        <p:spPr>
          <a:xfrm>
            <a:off x="5753100" y="2995612"/>
            <a:ext cx="1661160" cy="1828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E37619-012B-4D1B-A232-C5C927701D58}"/>
              </a:ext>
            </a:extLst>
          </p:cNvPr>
          <p:cNvSpPr txBox="1"/>
          <p:nvPr/>
        </p:nvSpPr>
        <p:spPr>
          <a:xfrm>
            <a:off x="609600" y="2514600"/>
            <a:ext cx="1844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2.22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F740BA-37A6-45CD-9F04-9883AB1E9061}"/>
              </a:ext>
            </a:extLst>
          </p:cNvPr>
          <p:cNvSpPr txBox="1"/>
          <p:nvPr/>
        </p:nvSpPr>
        <p:spPr>
          <a:xfrm flipH="1">
            <a:off x="1577338" y="5440681"/>
            <a:ext cx="7261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Structure to residuals indicate linear fit is not adequate … </a:t>
            </a:r>
            <a:r>
              <a:rPr lang="en-US" b="1" dirty="0"/>
              <a:t>implies model error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9B35C-ACA2-4895-911A-F3D76C0C4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540" y="304800"/>
            <a:ext cx="8379460" cy="1354217"/>
          </a:xfrm>
        </p:spPr>
        <p:txBody>
          <a:bodyPr/>
          <a:lstStyle/>
          <a:p>
            <a:r>
              <a:rPr lang="en-US" dirty="0"/>
              <a:t>Removing trend by differencing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1A1F7-28E6-44AD-8EAF-EDF02CB02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4540" y="1217167"/>
            <a:ext cx="7553325" cy="4062651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b="1" i="1" dirty="0"/>
              <a:t>Difference</a:t>
            </a:r>
            <a:r>
              <a:rPr lang="en-US" sz="2400" dirty="0"/>
              <a:t> the data: apply difference operator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or, a backshift operator (B) , </a:t>
            </a:r>
            <a:r>
              <a:rPr lang="en-US" sz="2400" i="1" dirty="0" err="1"/>
              <a:t>B</a:t>
            </a:r>
            <a:r>
              <a:rPr lang="en-US" sz="2400" dirty="0" err="1"/>
              <a:t>y</a:t>
            </a:r>
            <a:r>
              <a:rPr lang="en-US" sz="2400" i="1" baseline="-25000" dirty="0" err="1"/>
              <a:t>t</a:t>
            </a:r>
            <a:r>
              <a:rPr lang="en-US" sz="2400" baseline="-25000" dirty="0"/>
              <a:t> </a:t>
            </a:r>
            <a:r>
              <a:rPr lang="en-US" sz="2400" dirty="0"/>
              <a:t>= y</a:t>
            </a:r>
            <a:r>
              <a:rPr lang="en-US" sz="2400" i="1" baseline="-25000" dirty="0"/>
              <a:t>t-1</a:t>
            </a:r>
          </a:p>
          <a:p>
            <a:endParaRPr lang="en-US" i="1" baseline="-25000" dirty="0"/>
          </a:p>
          <a:p>
            <a:endParaRPr lang="en-US" baseline="-25000" dirty="0"/>
          </a:p>
          <a:p>
            <a:endParaRPr lang="en-US" baseline="-25000" dirty="0"/>
          </a:p>
          <a:p>
            <a:endParaRPr lang="en-US" baseline="-25000" dirty="0"/>
          </a:p>
          <a:p>
            <a:endParaRPr lang="en-US" baseline="-25000" dirty="0"/>
          </a:p>
          <a:p>
            <a:r>
              <a:rPr lang="en-US" baseline="-25000" dirty="0"/>
              <a:t>Second order difference can also be computed: </a:t>
            </a:r>
          </a:p>
          <a:p>
            <a:endParaRPr lang="en-US" i="1" baseline="-25000" dirty="0"/>
          </a:p>
        </p:txBody>
      </p:sp>
      <p:sp>
        <p:nvSpPr>
          <p:cNvPr id="38915" name="Footer Placeholder 5">
            <a:extLst>
              <a:ext uri="{FF2B5EF4-FFF2-40B4-BE49-F238E27FC236}">
                <a16:creationId xmlns:a16="http://schemas.microsoft.com/office/drawing/2014/main" id="{28CA05AE-6255-42BB-AAF5-89E040B4AF15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Time Series Analysis and Forecasting 2E, 2015  MJK</a:t>
            </a:r>
          </a:p>
        </p:txBody>
      </p:sp>
      <p:sp>
        <p:nvSpPr>
          <p:cNvPr id="38914" name="Date Placeholder 4">
            <a:extLst>
              <a:ext uri="{FF2B5EF4-FFF2-40B4-BE49-F238E27FC236}">
                <a16:creationId xmlns:a16="http://schemas.microsoft.com/office/drawing/2014/main" id="{1D63BAF0-A319-47A1-A751-8BB8A30BF91F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Chapter 2</a:t>
            </a:r>
          </a:p>
        </p:txBody>
      </p:sp>
      <p:sp>
        <p:nvSpPr>
          <p:cNvPr id="38916" name="Slide Number Placeholder 6">
            <a:extLst>
              <a:ext uri="{FF2B5EF4-FFF2-40B4-BE49-F238E27FC236}">
                <a16:creationId xmlns:a16="http://schemas.microsoft.com/office/drawing/2014/main" id="{DF216FC9-F481-46F5-8B72-FC36833880F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9C53ADF-F63A-410A-B7AE-20034D8FE65F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43</a:t>
            </a:fld>
            <a:endParaRPr lang="en-US" altLang="en-US" sz="1400"/>
          </a:p>
        </p:txBody>
      </p:sp>
      <p:pic>
        <p:nvPicPr>
          <p:cNvPr id="38917" name="Picture 5">
            <a:extLst>
              <a:ext uri="{FF2B5EF4-FFF2-40B4-BE49-F238E27FC236}">
                <a16:creationId xmlns:a16="http://schemas.microsoft.com/office/drawing/2014/main" id="{AF871EC1-C0C5-4756-A84F-996CB12AFCEE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35" t="34213" r="33773" b="33116"/>
          <a:stretch/>
        </p:blipFill>
        <p:spPr>
          <a:xfrm>
            <a:off x="2465253" y="1610197"/>
            <a:ext cx="3867581" cy="622819"/>
          </a:xfrm>
          <a:noFill/>
        </p:spPr>
      </p:pic>
      <p:pic>
        <p:nvPicPr>
          <p:cNvPr id="38918" name="Picture 6">
            <a:extLst>
              <a:ext uri="{FF2B5EF4-FFF2-40B4-BE49-F238E27FC236}">
                <a16:creationId xmlns:a16="http://schemas.microsoft.com/office/drawing/2014/main" id="{C1FFFE38-F481-466B-B335-6F69DA5D3A07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5" t="17236" r="29245" b="52360"/>
          <a:stretch/>
        </p:blipFill>
        <p:spPr>
          <a:xfrm>
            <a:off x="211066" y="2876820"/>
            <a:ext cx="5679911" cy="908635"/>
          </a:xfrm>
          <a:noFill/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FE67B856-49AB-477C-B0FF-632C79395C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44" r="13208" b="259"/>
          <a:stretch/>
        </p:blipFill>
        <p:spPr>
          <a:xfrm>
            <a:off x="970043" y="5094564"/>
            <a:ext cx="6858000" cy="605529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2BC432-9A71-4AFE-BD25-3ADC87C68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873" y="1929960"/>
            <a:ext cx="3748508" cy="28023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2E7681-45FA-48BE-9144-F2A4A9DB258A}"/>
              </a:ext>
            </a:extLst>
          </p:cNvPr>
          <p:cNvSpPr/>
          <p:nvPr/>
        </p:nvSpPr>
        <p:spPr>
          <a:xfrm>
            <a:off x="7951551" y="3375733"/>
            <a:ext cx="779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y</a:t>
            </a:r>
            <a:r>
              <a:rPr lang="en-US" i="1" baseline="-25000" dirty="0" err="1"/>
              <a:t>t</a:t>
            </a:r>
            <a:r>
              <a:rPr lang="en-US" baseline="-25000" dirty="0"/>
              <a:t> </a:t>
            </a:r>
            <a:r>
              <a:rPr lang="en-US" dirty="0"/>
              <a:t>- y</a:t>
            </a:r>
            <a:r>
              <a:rPr lang="en-US" i="1" baseline="-25000" dirty="0"/>
              <a:t>t-1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DF855D6-7971-4E9D-9991-B593DD14F7DC}"/>
              </a:ext>
            </a:extLst>
          </p:cNvPr>
          <p:cNvCxnSpPr/>
          <p:nvPr/>
        </p:nvCxnSpPr>
        <p:spPr>
          <a:xfrm flipH="1">
            <a:off x="7436127" y="3785455"/>
            <a:ext cx="793473" cy="329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BF439C-0DB1-4A66-81B2-10F6E2E9EFF1}"/>
              </a:ext>
            </a:extLst>
          </p:cNvPr>
          <p:cNvCxnSpPr/>
          <p:nvPr/>
        </p:nvCxnSpPr>
        <p:spPr>
          <a:xfrm>
            <a:off x="7086600" y="2743200"/>
            <a:ext cx="741443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5B003E2-2832-4A93-8104-C051EA3E6103}"/>
              </a:ext>
            </a:extLst>
          </p:cNvPr>
          <p:cNvSpPr txBox="1"/>
          <p:nvPr/>
        </p:nvSpPr>
        <p:spPr>
          <a:xfrm>
            <a:off x="6745288" y="2336864"/>
            <a:ext cx="34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y</a:t>
            </a:r>
            <a:r>
              <a:rPr lang="en-US" baseline="-25000" dirty="0" err="1"/>
              <a:t>t</a:t>
            </a:r>
            <a:endParaRPr lang="en-US" baseline="-250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9B35C-ACA2-4895-911A-F3D76C0C4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540" y="304800"/>
            <a:ext cx="8379460" cy="1354217"/>
          </a:xfrm>
        </p:spPr>
        <p:txBody>
          <a:bodyPr/>
          <a:lstStyle/>
          <a:p>
            <a:r>
              <a:rPr lang="en-US" dirty="0"/>
              <a:t>Removing trend by differencing</a:t>
            </a:r>
          </a:p>
        </p:txBody>
      </p:sp>
      <p:sp>
        <p:nvSpPr>
          <p:cNvPr id="38915" name="Footer Placeholder 5">
            <a:extLst>
              <a:ext uri="{FF2B5EF4-FFF2-40B4-BE49-F238E27FC236}">
                <a16:creationId xmlns:a16="http://schemas.microsoft.com/office/drawing/2014/main" id="{28CA05AE-6255-42BB-AAF5-89E040B4AF15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Time Series Analysis and Forecasting 2E, 2015  MJK</a:t>
            </a:r>
          </a:p>
        </p:txBody>
      </p:sp>
      <p:sp>
        <p:nvSpPr>
          <p:cNvPr id="38914" name="Date Placeholder 4">
            <a:extLst>
              <a:ext uri="{FF2B5EF4-FFF2-40B4-BE49-F238E27FC236}">
                <a16:creationId xmlns:a16="http://schemas.microsoft.com/office/drawing/2014/main" id="{1D63BAF0-A319-47A1-A751-8BB8A30BF91F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Chapter 2</a:t>
            </a:r>
          </a:p>
        </p:txBody>
      </p:sp>
      <p:sp>
        <p:nvSpPr>
          <p:cNvPr id="38916" name="Slide Number Placeholder 6">
            <a:extLst>
              <a:ext uri="{FF2B5EF4-FFF2-40B4-BE49-F238E27FC236}">
                <a16:creationId xmlns:a16="http://schemas.microsoft.com/office/drawing/2014/main" id="{DF216FC9-F481-46F5-8B72-FC36833880F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9C53ADF-F63A-410A-B7AE-20034D8FE65F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44</a:t>
            </a:fld>
            <a:endParaRPr lang="en-US" altLang="en-US" sz="1400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C7542CD3-F72A-445B-8A5D-089CA684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5962"/>
            <a:ext cx="5249908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26B48D29-8640-4732-9054-0C60B708F775}"/>
              </a:ext>
            </a:extLst>
          </p:cNvPr>
          <p:cNvSpPr/>
          <p:nvPr/>
        </p:nvSpPr>
        <p:spPr>
          <a:xfrm>
            <a:off x="4572000" y="2895600"/>
            <a:ext cx="677908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6128A5D8-87CA-455D-8D2F-6528E539F1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5" r="12919" b="14322"/>
          <a:stretch/>
        </p:blipFill>
        <p:spPr bwMode="auto">
          <a:xfrm>
            <a:off x="5486400" y="2034091"/>
            <a:ext cx="3657600" cy="2256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28861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1B60C-BCB1-475D-A8AB-FD87B7EBD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540" y="304801"/>
            <a:ext cx="8074660" cy="762000"/>
          </a:xfrm>
        </p:spPr>
        <p:txBody>
          <a:bodyPr/>
          <a:lstStyle/>
          <a:p>
            <a:r>
              <a:rPr lang="en-US" dirty="0"/>
              <a:t>Residual plots after differencing</a:t>
            </a:r>
            <a:endParaRPr lang="en-US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7F81E-5CD9-4478-B1E5-39E540622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1987" name="Footer Placeholder 3">
            <a:extLst>
              <a:ext uri="{FF2B5EF4-FFF2-40B4-BE49-F238E27FC236}">
                <a16:creationId xmlns:a16="http://schemas.microsoft.com/office/drawing/2014/main" id="{7FA6B43D-3ACA-4092-9900-A96B572DC101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Time Series Analysis and Forecasting 2E, 2015  MJK</a:t>
            </a:r>
          </a:p>
        </p:txBody>
      </p:sp>
      <p:sp>
        <p:nvSpPr>
          <p:cNvPr id="41986" name="Date Placeholder 2">
            <a:extLst>
              <a:ext uri="{FF2B5EF4-FFF2-40B4-BE49-F238E27FC236}">
                <a16:creationId xmlns:a16="http://schemas.microsoft.com/office/drawing/2014/main" id="{AEAE4907-E117-431B-902A-C1DFEFDF4E73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Chapter 2</a:t>
            </a:r>
          </a:p>
        </p:txBody>
      </p:sp>
      <p:sp>
        <p:nvSpPr>
          <p:cNvPr id="41988" name="Slide Number Placeholder 4">
            <a:extLst>
              <a:ext uri="{FF2B5EF4-FFF2-40B4-BE49-F238E27FC236}">
                <a16:creationId xmlns:a16="http://schemas.microsoft.com/office/drawing/2014/main" id="{66B4E7B9-6BCA-4F49-876F-24411BE3AC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6C099BC-2845-4A04-B294-CF229CCD4050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45</a:t>
            </a:fld>
            <a:endParaRPr lang="en-US" altLang="en-US" sz="1400"/>
          </a:p>
        </p:txBody>
      </p:sp>
      <p:pic>
        <p:nvPicPr>
          <p:cNvPr id="41989" name="Picture 4">
            <a:extLst>
              <a:ext uri="{FF2B5EF4-FFF2-40B4-BE49-F238E27FC236}">
                <a16:creationId xmlns:a16="http://schemas.microsoft.com/office/drawing/2014/main" id="{F4220BE9-334F-4B65-B3B7-F6B5F2E94A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72"/>
          <a:stretch/>
        </p:blipFill>
        <p:spPr bwMode="auto">
          <a:xfrm>
            <a:off x="152400" y="1676400"/>
            <a:ext cx="8275637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FB7D7-2C6C-4645-A5F9-418569BFD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540" y="304800"/>
            <a:ext cx="7553325" cy="696594"/>
          </a:xfrm>
        </p:spPr>
        <p:txBody>
          <a:bodyPr/>
          <a:lstStyle/>
          <a:p>
            <a:r>
              <a:rPr lang="en-US" sz="3600"/>
              <a:t>Removing seasonality and trend</a:t>
            </a:r>
            <a:endParaRPr lang="en-US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6E2752-2737-46F0-A229-192963AD97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4540" y="1217167"/>
            <a:ext cx="7693660" cy="400109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Trend and seasonal are present in many time series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Differencing can be used to remove seasonality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Lag </a:t>
            </a:r>
            <a:r>
              <a:rPr lang="en-US" sz="3200" i="1" dirty="0"/>
              <a:t>d </a:t>
            </a:r>
            <a:r>
              <a:rPr lang="en-US" sz="3200" dirty="0"/>
              <a:t>difference defined as 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i="1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i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To remove annual seasonality (d=12): </a:t>
            </a:r>
          </a:p>
        </p:txBody>
      </p:sp>
      <p:sp>
        <p:nvSpPr>
          <p:cNvPr id="43011" name="Footer Placeholder 3">
            <a:extLst>
              <a:ext uri="{FF2B5EF4-FFF2-40B4-BE49-F238E27FC236}">
                <a16:creationId xmlns:a16="http://schemas.microsoft.com/office/drawing/2014/main" id="{15127769-5CD4-4DC2-92C5-0B5A56411D25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Time Series Analysis and Forecasting 2E, 2015  MJK</a:t>
            </a:r>
          </a:p>
        </p:txBody>
      </p:sp>
      <p:sp>
        <p:nvSpPr>
          <p:cNvPr id="43010" name="Date Placeholder 2">
            <a:extLst>
              <a:ext uri="{FF2B5EF4-FFF2-40B4-BE49-F238E27FC236}">
                <a16:creationId xmlns:a16="http://schemas.microsoft.com/office/drawing/2014/main" id="{0379E085-B616-46E6-9B5F-A44AD390C820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Chapter 2</a:t>
            </a:r>
          </a:p>
        </p:txBody>
      </p:sp>
      <p:sp>
        <p:nvSpPr>
          <p:cNvPr id="43012" name="Slide Number Placeholder 4">
            <a:extLst>
              <a:ext uri="{FF2B5EF4-FFF2-40B4-BE49-F238E27FC236}">
                <a16:creationId xmlns:a16="http://schemas.microsoft.com/office/drawing/2014/main" id="{C69057ED-C98B-4723-B829-0528C077C03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53F87AB-FB87-4FE3-B834-4AB794F85E20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46</a:t>
            </a:fld>
            <a:endParaRPr lang="en-US" altLang="en-US" sz="1400"/>
          </a:p>
        </p:txBody>
      </p:sp>
      <p:pic>
        <p:nvPicPr>
          <p:cNvPr id="43013" name="Picture 3">
            <a:extLst>
              <a:ext uri="{FF2B5EF4-FFF2-40B4-BE49-F238E27FC236}">
                <a16:creationId xmlns:a16="http://schemas.microsoft.com/office/drawing/2014/main" id="{5E4700CC-FB46-4BB0-8B33-EF8A9D71105E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5" t="21757" r="30556" b="66528"/>
          <a:stretch/>
        </p:blipFill>
        <p:spPr>
          <a:xfrm>
            <a:off x="2555323" y="3683180"/>
            <a:ext cx="4966378" cy="800952"/>
          </a:xfrm>
          <a:noFill/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1F4A153B-015C-4DEC-952A-3B30B5F416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8" t="55230" r="30556" b="27177"/>
          <a:stretch/>
        </p:blipFill>
        <p:spPr>
          <a:xfrm>
            <a:off x="2555323" y="5218263"/>
            <a:ext cx="4226477" cy="10190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Date Placeholder 2">
            <a:extLst>
              <a:ext uri="{FF2B5EF4-FFF2-40B4-BE49-F238E27FC236}">
                <a16:creationId xmlns:a16="http://schemas.microsoft.com/office/drawing/2014/main" id="{6D057590-432F-4A49-BA92-6D1D9DD49FF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Chapter 2</a:t>
            </a:r>
          </a:p>
        </p:txBody>
      </p:sp>
      <p:sp>
        <p:nvSpPr>
          <p:cNvPr id="44035" name="Footer Placeholder 3">
            <a:extLst>
              <a:ext uri="{FF2B5EF4-FFF2-40B4-BE49-F238E27FC236}">
                <a16:creationId xmlns:a16="http://schemas.microsoft.com/office/drawing/2014/main" id="{6B8F0F01-76CD-4724-BF0D-F85A68262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Time Series Analysis and Forecasting 2E, 2015  MJK</a:t>
            </a:r>
          </a:p>
        </p:txBody>
      </p:sp>
      <p:sp>
        <p:nvSpPr>
          <p:cNvPr id="44036" name="Slide Number Placeholder 4">
            <a:extLst>
              <a:ext uri="{FF2B5EF4-FFF2-40B4-BE49-F238E27FC236}">
                <a16:creationId xmlns:a16="http://schemas.microsoft.com/office/drawing/2014/main" id="{A7B733EB-36BE-4795-8285-C191E5D14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CFF6A00-6E74-4052-86FF-1E74C62EE6A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47</a:t>
            </a:fld>
            <a:endParaRPr lang="en-US" altLang="en-US" sz="1400"/>
          </a:p>
        </p:txBody>
      </p:sp>
      <p:pic>
        <p:nvPicPr>
          <p:cNvPr id="44037" name="Picture 4">
            <a:extLst>
              <a:ext uri="{FF2B5EF4-FFF2-40B4-BE49-F238E27FC236}">
                <a16:creationId xmlns:a16="http://schemas.microsoft.com/office/drawing/2014/main" id="{DCC6509D-8D64-471A-82A8-F3000D01A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975" y="104109"/>
            <a:ext cx="5407025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C44D6F-BA1C-40EA-824A-2651222903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05" r="50000" b="7746"/>
          <a:stretch/>
        </p:blipFill>
        <p:spPr>
          <a:xfrm>
            <a:off x="0" y="636362"/>
            <a:ext cx="3558084" cy="434340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EC3ABCDF-49DF-4156-9390-00A8AF38A284}"/>
              </a:ext>
            </a:extLst>
          </p:cNvPr>
          <p:cNvSpPr/>
          <p:nvPr/>
        </p:nvSpPr>
        <p:spPr>
          <a:xfrm>
            <a:off x="3558084" y="2541362"/>
            <a:ext cx="530225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44554F-2E6F-4D2A-8EC8-B22AFD303CD3}"/>
              </a:ext>
            </a:extLst>
          </p:cNvPr>
          <p:cNvSpPr txBox="1"/>
          <p:nvPr/>
        </p:nvSpPr>
        <p:spPr>
          <a:xfrm>
            <a:off x="1156115" y="990600"/>
            <a:ext cx="2060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Seasonal and Trend </a:t>
            </a:r>
          </a:p>
          <a:p>
            <a:r>
              <a:rPr lang="en-US" dirty="0"/>
              <a:t>Time series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E4E60F-CE32-4CD0-B37E-33168D265380}"/>
              </a:ext>
            </a:extLst>
          </p:cNvPr>
          <p:cNvSpPr txBox="1"/>
          <p:nvPr/>
        </p:nvSpPr>
        <p:spPr>
          <a:xfrm>
            <a:off x="5105400" y="137160"/>
            <a:ext cx="215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Seasonal-differenced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F6B990-66E1-4436-8AC6-044A461B56FC}"/>
              </a:ext>
            </a:extLst>
          </p:cNvPr>
          <p:cNvSpPr txBox="1"/>
          <p:nvPr/>
        </p:nvSpPr>
        <p:spPr>
          <a:xfrm>
            <a:off x="4724400" y="3074762"/>
            <a:ext cx="186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Trend-differenced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6C53A8-01DC-48D2-93C0-768FC037EBC5}"/>
              </a:ext>
            </a:extLst>
          </p:cNvPr>
          <p:cNvCxnSpPr/>
          <p:nvPr/>
        </p:nvCxnSpPr>
        <p:spPr>
          <a:xfrm flipV="1">
            <a:off x="3558084" y="4114800"/>
            <a:ext cx="1318716" cy="1219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67975A-BCD8-4EBF-BE5A-7BCE8D8C72DC}"/>
              </a:ext>
            </a:extLst>
          </p:cNvPr>
          <p:cNvSpPr txBox="1"/>
          <p:nvPr/>
        </p:nvSpPr>
        <p:spPr>
          <a:xfrm>
            <a:off x="2819400" y="5334000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Slope = 0</a:t>
            </a: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F079F6C8-D16D-4166-AA67-988DEA29D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80" t="58373" r="30556" b="31563"/>
          <a:stretch/>
        </p:blipFill>
        <p:spPr>
          <a:xfrm>
            <a:off x="6194067" y="539543"/>
            <a:ext cx="866743" cy="369332"/>
          </a:xfrm>
          <a:prstGeom prst="rect">
            <a:avLst/>
          </a:prstGeom>
          <a:noFill/>
        </p:spPr>
      </p:pic>
      <p:pic>
        <p:nvPicPr>
          <p:cNvPr id="16" name="Picture 5">
            <a:extLst>
              <a:ext uri="{FF2B5EF4-FFF2-40B4-BE49-F238E27FC236}">
                <a16:creationId xmlns:a16="http://schemas.microsoft.com/office/drawing/2014/main" id="{8E214776-9417-46F0-AE26-4ABE651677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36" t="45230" r="45495" b="33116"/>
          <a:stretch/>
        </p:blipFill>
        <p:spPr>
          <a:xfrm>
            <a:off x="5991257" y="4876800"/>
            <a:ext cx="866743" cy="25160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Slide Number Placeholder 4">
            <a:extLst>
              <a:ext uri="{FF2B5EF4-FFF2-40B4-BE49-F238E27FC236}">
                <a16:creationId xmlns:a16="http://schemas.microsoft.com/office/drawing/2014/main" id="{FC7C8562-FDC6-4459-B361-3352D7EB5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90B92A8-9110-4496-A4FB-21056653C2A0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48</a:t>
            </a:fld>
            <a:endParaRPr lang="en-US" altLang="en-US" sz="1400"/>
          </a:p>
        </p:txBody>
      </p:sp>
      <p:pic>
        <p:nvPicPr>
          <p:cNvPr id="45061" name="Picture 4">
            <a:extLst>
              <a:ext uri="{FF2B5EF4-FFF2-40B4-BE49-F238E27FC236}">
                <a16:creationId xmlns:a16="http://schemas.microsoft.com/office/drawing/2014/main" id="{21030C6E-148E-4260-8B5A-22609F0CB2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65"/>
          <a:stretch/>
        </p:blipFill>
        <p:spPr bwMode="auto">
          <a:xfrm>
            <a:off x="152400" y="533400"/>
            <a:ext cx="8874125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7FAC39A-ED4B-4913-B7B3-8621D24D8C1B}"/>
              </a:ext>
            </a:extLst>
          </p:cNvPr>
          <p:cNvSpPr/>
          <p:nvPr/>
        </p:nvSpPr>
        <p:spPr>
          <a:xfrm>
            <a:off x="914400" y="5334000"/>
            <a:ext cx="7391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Droid Serif"/>
              </a:rPr>
              <a:t>Examination of the residual plots does not reveal any problems with the linear trend model fit to the differenced data.</a:t>
            </a:r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Date Placeholder 2">
            <a:extLst>
              <a:ext uri="{FF2B5EF4-FFF2-40B4-BE49-F238E27FC236}">
                <a16:creationId xmlns:a16="http://schemas.microsoft.com/office/drawing/2014/main" id="{65D161EF-A2AC-48EF-840F-28B2C7BF1F1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Chapter 2</a:t>
            </a:r>
          </a:p>
        </p:txBody>
      </p:sp>
      <p:sp>
        <p:nvSpPr>
          <p:cNvPr id="46083" name="Footer Placeholder 3">
            <a:extLst>
              <a:ext uri="{FF2B5EF4-FFF2-40B4-BE49-F238E27FC236}">
                <a16:creationId xmlns:a16="http://schemas.microsoft.com/office/drawing/2014/main" id="{5F3C2210-B948-4BE8-A4DE-4C526F026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Time Series Analysis and Forecasting 2E, 2015  MJK</a:t>
            </a:r>
          </a:p>
        </p:txBody>
      </p:sp>
      <p:sp>
        <p:nvSpPr>
          <p:cNvPr id="46084" name="Slide Number Placeholder 4">
            <a:extLst>
              <a:ext uri="{FF2B5EF4-FFF2-40B4-BE49-F238E27FC236}">
                <a16:creationId xmlns:a16="http://schemas.microsoft.com/office/drawing/2014/main" id="{70057740-5993-4C2F-9A78-A77A19227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3D68C19-4816-4E51-9B08-7BBD5363D90D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49</a:t>
            </a:fld>
            <a:endParaRPr lang="en-US" altLang="en-US" sz="1400"/>
          </a:p>
        </p:txBody>
      </p:sp>
      <p:pic>
        <p:nvPicPr>
          <p:cNvPr id="46085" name="Picture 3">
            <a:extLst>
              <a:ext uri="{FF2B5EF4-FFF2-40B4-BE49-F238E27FC236}">
                <a16:creationId xmlns:a16="http://schemas.microsoft.com/office/drawing/2014/main" id="{E47CE500-E21B-49A1-9D87-3BA6B36C98F2}"/>
              </a:ext>
            </a:extLst>
          </p:cNvPr>
          <p:cNvPicPr>
            <a:picLocks noGrp="1" noChangeAspect="1" noChangeArrowheads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4063" y="274638"/>
            <a:ext cx="7634287" cy="5851525"/>
          </a:xfr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E2284-CC84-4B89-94A1-F8C0C59B5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(Forecast Error)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2F35BA9-E63D-418F-84BD-AFFA78364E3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64540" y="1217167"/>
                <a:ext cx="7553325" cy="4431983"/>
              </a:xfrm>
            </p:spPr>
            <p:txBody>
              <a:bodyPr/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dirty="0"/>
                  <a:t>Forecast Error for: “lead-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i="1" dirty="0"/>
                      <m:t>τ</m:t>
                    </m:r>
                  </m:oMath>
                </a14:m>
                <a:r>
                  <a:rPr lang="en-US" dirty="0"/>
                  <a:t>”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dirty="0"/>
                  <a:t>Forecast Error for “lead-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”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 is the fitted value (</a:t>
                </a:r>
                <a:r>
                  <a:rPr lang="en-US" i="1" dirty="0"/>
                  <a:t>not</a:t>
                </a:r>
                <a:r>
                  <a:rPr lang="en-US" dirty="0"/>
                  <a:t> a forecasted value) of </a:t>
                </a:r>
                <a:r>
                  <a:rPr lang="en-US" i="1" dirty="0" err="1"/>
                  <a:t>y</a:t>
                </a:r>
                <a:r>
                  <a:rPr lang="en-US" i="1" baseline="-25000" dirty="0" err="1"/>
                  <a:t>t</a:t>
                </a:r>
                <a:r>
                  <a:rPr lang="en-US" i="1" baseline="-25000" dirty="0"/>
                  <a:t>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2F35BA9-E63D-418F-84BD-AFFA78364E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64540" y="1217167"/>
                <a:ext cx="7553325" cy="4431983"/>
              </a:xfrm>
              <a:blipFill>
                <a:blip r:embed="rId2"/>
                <a:stretch>
                  <a:fillRect l="-3390" t="-3164" b="-5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00" name="Slide Number Placeholder 4">
            <a:extLst>
              <a:ext uri="{FF2B5EF4-FFF2-40B4-BE49-F238E27FC236}">
                <a16:creationId xmlns:a16="http://schemas.microsoft.com/office/drawing/2014/main" id="{FD90540E-866A-41B9-8B08-9256D33E89A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461DCB8-8D2D-443E-A279-6D103094F63A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  <p:pic>
        <p:nvPicPr>
          <p:cNvPr id="4101" name="Picture 3">
            <a:extLst>
              <a:ext uri="{FF2B5EF4-FFF2-40B4-BE49-F238E27FC236}">
                <a16:creationId xmlns:a16="http://schemas.microsoft.com/office/drawing/2014/main" id="{3DDEC151-B8CE-4B2D-867D-032CC361C9DE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0" t="15979" r="35185" b="70719"/>
          <a:stretch/>
        </p:blipFill>
        <p:spPr>
          <a:xfrm>
            <a:off x="2438399" y="1745987"/>
            <a:ext cx="4341919" cy="921013"/>
          </a:xfrm>
          <a:noFill/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95152B76-4509-4488-A22E-ADD88C9999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9" t="36912" r="37963" b="53588"/>
          <a:stretch/>
        </p:blipFill>
        <p:spPr>
          <a:xfrm>
            <a:off x="2438399" y="3441828"/>
            <a:ext cx="4495038" cy="74917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Date Placeholder 2">
            <a:extLst>
              <a:ext uri="{FF2B5EF4-FFF2-40B4-BE49-F238E27FC236}">
                <a16:creationId xmlns:a16="http://schemas.microsoft.com/office/drawing/2014/main" id="{049D8A5D-A871-4278-B76F-5048FC310DE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Chapter 2</a:t>
            </a:r>
          </a:p>
        </p:txBody>
      </p:sp>
      <p:sp>
        <p:nvSpPr>
          <p:cNvPr id="47107" name="Footer Placeholder 3">
            <a:extLst>
              <a:ext uri="{FF2B5EF4-FFF2-40B4-BE49-F238E27FC236}">
                <a16:creationId xmlns:a16="http://schemas.microsoft.com/office/drawing/2014/main" id="{4B8E5D9D-3984-4FB1-9D1C-47885EB39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Time Series Analysis and Forecasting 2E, 2015  MJK</a:t>
            </a:r>
          </a:p>
        </p:txBody>
      </p:sp>
      <p:sp>
        <p:nvSpPr>
          <p:cNvPr id="47108" name="Slide Number Placeholder 4">
            <a:extLst>
              <a:ext uri="{FF2B5EF4-FFF2-40B4-BE49-F238E27FC236}">
                <a16:creationId xmlns:a16="http://schemas.microsoft.com/office/drawing/2014/main" id="{F5D64A9C-EA98-4D37-81F1-CA313D8CE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771F694-6780-49C2-BEA4-ACB16FA776C5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50</a:t>
            </a:fld>
            <a:endParaRPr lang="en-US" altLang="en-US" sz="1400"/>
          </a:p>
        </p:txBody>
      </p:sp>
      <p:pic>
        <p:nvPicPr>
          <p:cNvPr id="47109" name="Picture 3">
            <a:extLst>
              <a:ext uri="{FF2B5EF4-FFF2-40B4-BE49-F238E27FC236}">
                <a16:creationId xmlns:a16="http://schemas.microsoft.com/office/drawing/2014/main" id="{763078F0-BB75-4337-81CB-C777F0211EB5}"/>
              </a:ext>
            </a:extLst>
          </p:cNvPr>
          <p:cNvPicPr>
            <a:picLocks noGrp="1" noChangeAspect="1" noChangeArrowheads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87350"/>
            <a:ext cx="8229600" cy="5624513"/>
          </a:xfr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0420E-C10B-42C9-B628-0C18B36C6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Classical Decomposition Approach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675A23-A4CA-46E8-B32A-8E616FF28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4540" y="1217167"/>
            <a:ext cx="7553325" cy="2092881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Decompose time series into </a:t>
            </a:r>
            <a:r>
              <a:rPr lang="en-US" i="1" dirty="0"/>
              <a:t>seasonal, trend, </a:t>
            </a:r>
            <a:r>
              <a:rPr lang="en-US" dirty="0"/>
              <a:t>and </a:t>
            </a:r>
            <a:r>
              <a:rPr lang="en-US" i="1" dirty="0"/>
              <a:t>random error</a:t>
            </a:r>
          </a:p>
          <a:p>
            <a:endParaRPr lang="en-US" i="1" dirty="0"/>
          </a:p>
          <a:p>
            <a:r>
              <a:rPr lang="en-US" sz="2800" dirty="0"/>
              <a:t>S</a:t>
            </a:r>
            <a:r>
              <a:rPr lang="en-US" sz="2800" i="1" baseline="-25000" dirty="0"/>
              <a:t>t</a:t>
            </a:r>
            <a:r>
              <a:rPr lang="en-US" sz="2800" i="1" dirty="0"/>
              <a:t> = seasonal component; T</a:t>
            </a:r>
            <a:r>
              <a:rPr lang="en-US" sz="2800" i="1" baseline="-25000" dirty="0"/>
              <a:t>t</a:t>
            </a:r>
            <a:r>
              <a:rPr lang="en-US" sz="2800" i="1" dirty="0"/>
              <a:t> = trend; </a:t>
            </a:r>
            <a:r>
              <a:rPr lang="el-GR" sz="2800" i="1" dirty="0"/>
              <a:t>ε</a:t>
            </a:r>
            <a:r>
              <a:rPr lang="en-US" sz="2800" i="1" baseline="-25000" dirty="0"/>
              <a:t>t</a:t>
            </a:r>
            <a:r>
              <a:rPr lang="en-US" sz="2800" i="1" dirty="0"/>
              <a:t> = error</a:t>
            </a:r>
            <a:endParaRPr lang="en-US" sz="2800" i="1" baseline="-25000" dirty="0"/>
          </a:p>
        </p:txBody>
      </p:sp>
      <p:sp>
        <p:nvSpPr>
          <p:cNvPr id="48131" name="Footer Placeholder 3">
            <a:extLst>
              <a:ext uri="{FF2B5EF4-FFF2-40B4-BE49-F238E27FC236}">
                <a16:creationId xmlns:a16="http://schemas.microsoft.com/office/drawing/2014/main" id="{3B82F731-7209-4ABE-8C48-9E9ED3824A7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Time Series Analysis and Forecasting 2E, 2015  MJK</a:t>
            </a:r>
          </a:p>
        </p:txBody>
      </p:sp>
      <p:sp>
        <p:nvSpPr>
          <p:cNvPr id="48130" name="Date Placeholder 2">
            <a:extLst>
              <a:ext uri="{FF2B5EF4-FFF2-40B4-BE49-F238E27FC236}">
                <a16:creationId xmlns:a16="http://schemas.microsoft.com/office/drawing/2014/main" id="{C02D9A18-D2F3-4988-9120-7143DD8FD8A6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Chapter 2</a:t>
            </a:r>
          </a:p>
        </p:txBody>
      </p:sp>
      <p:sp>
        <p:nvSpPr>
          <p:cNvPr id="48132" name="Slide Number Placeholder 4">
            <a:extLst>
              <a:ext uri="{FF2B5EF4-FFF2-40B4-BE49-F238E27FC236}">
                <a16:creationId xmlns:a16="http://schemas.microsoft.com/office/drawing/2014/main" id="{342C0E21-D8C8-46EC-92C6-1BBE569E1D3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D0F0BA2-A39E-4FA6-9519-D2E0E723F1C0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51</a:t>
            </a:fld>
            <a:endParaRPr lang="en-US" altLang="en-US" sz="1400"/>
          </a:p>
        </p:txBody>
      </p:sp>
      <p:pic>
        <p:nvPicPr>
          <p:cNvPr id="48133" name="Picture 3">
            <a:extLst>
              <a:ext uri="{FF2B5EF4-FFF2-40B4-BE49-F238E27FC236}">
                <a16:creationId xmlns:a16="http://schemas.microsoft.com/office/drawing/2014/main" id="{CE204E60-5233-4D76-B972-03A6800E71FF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90" t="50876" r="39961" b="40947"/>
          <a:stretch/>
        </p:blipFill>
        <p:spPr>
          <a:xfrm>
            <a:off x="152400" y="3585205"/>
            <a:ext cx="1905001" cy="461129"/>
          </a:xfrm>
          <a:noFill/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078D8D8E-2754-4399-A1B7-A0FD92A764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37" t="24324" r="39815" b="68920"/>
          <a:stretch/>
        </p:blipFill>
        <p:spPr>
          <a:xfrm>
            <a:off x="3110038" y="2325162"/>
            <a:ext cx="2667000" cy="533400"/>
          </a:xfrm>
          <a:prstGeom prst="rect">
            <a:avLst/>
          </a:prstGeom>
          <a:noFill/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ECE11F64-3442-4EA3-924A-F85B0A93A7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5" t="71552" r="45370" b="22368"/>
          <a:stretch/>
        </p:blipFill>
        <p:spPr>
          <a:xfrm>
            <a:off x="154940" y="5308848"/>
            <a:ext cx="1219200" cy="3429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680537-8A5D-4A92-A763-1140075CF176}"/>
              </a:ext>
            </a:extLst>
          </p:cNvPr>
          <p:cNvSpPr txBox="1"/>
          <p:nvPr/>
        </p:nvSpPr>
        <p:spPr>
          <a:xfrm>
            <a:off x="100824" y="3427209"/>
            <a:ext cx="29493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(Additive model)</a:t>
            </a:r>
          </a:p>
          <a:p>
            <a:endParaRPr lang="en-US" dirty="0"/>
          </a:p>
          <a:p>
            <a:r>
              <a:rPr lang="en-US" dirty="0"/>
              <a:t>Seasonal variation is </a:t>
            </a:r>
            <a:r>
              <a:rPr lang="en-US" b="1" dirty="0"/>
              <a:t>constant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1C3F9E-165D-440E-9044-1E5652F4ADD5}"/>
              </a:ext>
            </a:extLst>
          </p:cNvPr>
          <p:cNvSpPr txBox="1"/>
          <p:nvPr/>
        </p:nvSpPr>
        <p:spPr>
          <a:xfrm>
            <a:off x="100824" y="4994907"/>
            <a:ext cx="3768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(Multiplicative model)</a:t>
            </a:r>
          </a:p>
          <a:p>
            <a:endParaRPr lang="en-US" dirty="0"/>
          </a:p>
          <a:p>
            <a:r>
              <a:rPr lang="en-US" dirty="0"/>
              <a:t>Seasonal variation </a:t>
            </a:r>
            <a:r>
              <a:rPr lang="en-US" b="1" dirty="0"/>
              <a:t>increases</a:t>
            </a:r>
            <a:r>
              <a:rPr lang="en-US" dirty="0"/>
              <a:t> with time</a:t>
            </a:r>
          </a:p>
        </p:txBody>
      </p:sp>
      <p:pic>
        <p:nvPicPr>
          <p:cNvPr id="4098" name="Picture 2" descr="Image result for multiplicative time series">
            <a:extLst>
              <a:ext uri="{FF2B5EF4-FFF2-40B4-BE49-F238E27FC236}">
                <a16:creationId xmlns:a16="http://schemas.microsoft.com/office/drawing/2014/main" id="{441B706C-C456-4BE7-A195-6DBFA5967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763" y="4648200"/>
            <a:ext cx="3562475" cy="146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2622715-4068-425A-BB6F-57159F47B2C4}"/>
              </a:ext>
            </a:extLst>
          </p:cNvPr>
          <p:cNvCxnSpPr>
            <a:cxnSpLocks/>
          </p:cNvCxnSpPr>
          <p:nvPr/>
        </p:nvCxnSpPr>
        <p:spPr>
          <a:xfrm flipV="1">
            <a:off x="5562600" y="4800600"/>
            <a:ext cx="2755265" cy="102065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74367A-AFA8-4B79-B871-80413D61A4EF}"/>
              </a:ext>
            </a:extLst>
          </p:cNvPr>
          <p:cNvCxnSpPr>
            <a:cxnSpLocks/>
          </p:cNvCxnSpPr>
          <p:nvPr/>
        </p:nvCxnSpPr>
        <p:spPr>
          <a:xfrm flipV="1">
            <a:off x="5562600" y="5308848"/>
            <a:ext cx="2755265" cy="51240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additive-model">
            <a:extLst>
              <a:ext uri="{FF2B5EF4-FFF2-40B4-BE49-F238E27FC236}">
                <a16:creationId xmlns:a16="http://schemas.microsoft.com/office/drawing/2014/main" id="{4AB6C7C3-7AE4-4B07-8E23-1F364AE175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39" b="5515"/>
          <a:stretch/>
        </p:blipFill>
        <p:spPr bwMode="auto">
          <a:xfrm>
            <a:off x="5011763" y="3525821"/>
            <a:ext cx="3589313" cy="126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2B903CB-F707-49DB-870E-C8BC603902C7}"/>
              </a:ext>
            </a:extLst>
          </p:cNvPr>
          <p:cNvCxnSpPr>
            <a:cxnSpLocks/>
          </p:cNvCxnSpPr>
          <p:nvPr/>
        </p:nvCxnSpPr>
        <p:spPr>
          <a:xfrm flipV="1">
            <a:off x="5562600" y="3585205"/>
            <a:ext cx="2755265" cy="76533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0B9BEF0-39DD-4D6F-B6B3-ED9CFB54FA37}"/>
              </a:ext>
            </a:extLst>
          </p:cNvPr>
          <p:cNvCxnSpPr>
            <a:cxnSpLocks/>
          </p:cNvCxnSpPr>
          <p:nvPr/>
        </p:nvCxnSpPr>
        <p:spPr>
          <a:xfrm flipV="1">
            <a:off x="5777038" y="3994999"/>
            <a:ext cx="2618295" cy="59279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0420E-C10B-42C9-B628-0C18B36C6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Classical Decomposition Approach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675A23-A4CA-46E8-B32A-8E616FF28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4540" y="1217167"/>
            <a:ext cx="7553325" cy="341632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Estimate trend component, and remove it 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Now, can estimate the seasonal indices, i.e.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/>
              <a:t>January seasonal factors are averaged to produce a January season index; all of the February seasonal factors are averaged to produce a February season index; and so on. </a:t>
            </a:r>
          </a:p>
        </p:txBody>
      </p:sp>
      <p:sp>
        <p:nvSpPr>
          <p:cNvPr id="48131" name="Footer Placeholder 3">
            <a:extLst>
              <a:ext uri="{FF2B5EF4-FFF2-40B4-BE49-F238E27FC236}">
                <a16:creationId xmlns:a16="http://schemas.microsoft.com/office/drawing/2014/main" id="{3B82F731-7209-4ABE-8C48-9E9ED3824A7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Time Series Analysis and Forecasting 2E, 2015  MJK</a:t>
            </a:r>
          </a:p>
        </p:txBody>
      </p:sp>
      <p:sp>
        <p:nvSpPr>
          <p:cNvPr id="48130" name="Date Placeholder 2">
            <a:extLst>
              <a:ext uri="{FF2B5EF4-FFF2-40B4-BE49-F238E27FC236}">
                <a16:creationId xmlns:a16="http://schemas.microsoft.com/office/drawing/2014/main" id="{C02D9A18-D2F3-4988-9120-7143DD8FD8A6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Chapter 2</a:t>
            </a:r>
          </a:p>
        </p:txBody>
      </p:sp>
      <p:sp>
        <p:nvSpPr>
          <p:cNvPr id="48132" name="Slide Number Placeholder 4">
            <a:extLst>
              <a:ext uri="{FF2B5EF4-FFF2-40B4-BE49-F238E27FC236}">
                <a16:creationId xmlns:a16="http://schemas.microsoft.com/office/drawing/2014/main" id="{342C0E21-D8C8-46EC-92C6-1BBE569E1D3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D0F0BA2-A39E-4FA6-9519-D2E0E723F1C0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52</a:t>
            </a:fld>
            <a:endParaRPr lang="en-US" altLang="en-US" sz="1400"/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27F73952-9608-401A-B037-BA9C5E01D3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5" t="10003" r="40478" b="83567"/>
          <a:stretch/>
        </p:blipFill>
        <p:spPr>
          <a:xfrm>
            <a:off x="2804754" y="1678351"/>
            <a:ext cx="3230286" cy="610768"/>
          </a:xfrm>
          <a:prstGeom prst="rect">
            <a:avLst/>
          </a:prstGeom>
          <a:noFill/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34D46932-6F8A-44C8-920A-6B473AD209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36" t="45230" r="45495" b="33116"/>
          <a:stretch/>
        </p:blipFill>
        <p:spPr>
          <a:xfrm>
            <a:off x="3520013" y="2301054"/>
            <a:ext cx="2103974" cy="610768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4F06B9-06A6-4D35-AA76-DE130636DCF2}"/>
              </a:ext>
            </a:extLst>
          </p:cNvPr>
          <p:cNvSpPr txBox="1"/>
          <p:nvPr/>
        </p:nvSpPr>
        <p:spPr>
          <a:xfrm>
            <a:off x="2804754" y="2337777"/>
            <a:ext cx="641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T</a:t>
            </a:r>
            <a:r>
              <a:rPr lang="en-US" sz="2400" i="1" baseline="-25000" dirty="0"/>
              <a:t>t</a:t>
            </a:r>
            <a:r>
              <a:rPr lang="en-US" sz="2400" i="1" dirty="0"/>
              <a:t> </a:t>
            </a:r>
            <a:r>
              <a:rPr lang="en-US" dirty="0"/>
              <a:t>= 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D8A680A3-A333-47B8-B890-A3A117414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587" y="4359386"/>
            <a:ext cx="2926080" cy="164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86037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DBA4D-71B1-477D-A589-02F0ED5FC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Decomposition</a:t>
            </a:r>
          </a:p>
        </p:txBody>
      </p:sp>
      <p:sp>
        <p:nvSpPr>
          <p:cNvPr id="51203" name="Footer Placeholder 3">
            <a:extLst>
              <a:ext uri="{FF2B5EF4-FFF2-40B4-BE49-F238E27FC236}">
                <a16:creationId xmlns:a16="http://schemas.microsoft.com/office/drawing/2014/main" id="{36B135D8-28E4-4F25-9710-56C112ED8F8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Time Series Analysis and Forecasting 2E, 2015  MJK</a:t>
            </a:r>
          </a:p>
        </p:txBody>
      </p:sp>
      <p:sp>
        <p:nvSpPr>
          <p:cNvPr id="51202" name="Date Placeholder 2">
            <a:extLst>
              <a:ext uri="{FF2B5EF4-FFF2-40B4-BE49-F238E27FC236}">
                <a16:creationId xmlns:a16="http://schemas.microsoft.com/office/drawing/2014/main" id="{E126E18D-2971-4860-A40B-9B108D9932D2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Chapter 2</a:t>
            </a:r>
          </a:p>
        </p:txBody>
      </p:sp>
      <p:sp>
        <p:nvSpPr>
          <p:cNvPr id="51204" name="Slide Number Placeholder 4">
            <a:extLst>
              <a:ext uri="{FF2B5EF4-FFF2-40B4-BE49-F238E27FC236}">
                <a16:creationId xmlns:a16="http://schemas.microsoft.com/office/drawing/2014/main" id="{9F8420EA-6423-487E-9F6D-9E82748A32D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BBDEE87-96F7-4BDC-91D2-95F7DAB7678B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53</a:t>
            </a:fld>
            <a:endParaRPr lang="en-US" altLang="en-US" sz="1400"/>
          </a:p>
        </p:txBody>
      </p:sp>
      <p:pic>
        <p:nvPicPr>
          <p:cNvPr id="51205" name="Picture 4">
            <a:extLst>
              <a:ext uri="{FF2B5EF4-FFF2-40B4-BE49-F238E27FC236}">
                <a16:creationId xmlns:a16="http://schemas.microsoft.com/office/drawing/2014/main" id="{FB839A65-D3C8-4632-925F-57F1616297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71"/>
          <a:stretch/>
        </p:blipFill>
        <p:spPr bwMode="auto">
          <a:xfrm>
            <a:off x="235902" y="1503656"/>
            <a:ext cx="8610600" cy="437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9B37A7-7873-4A81-9227-094C918F7019}"/>
              </a:ext>
            </a:extLst>
          </p:cNvPr>
          <p:cNvSpPr txBox="1"/>
          <p:nvPr/>
        </p:nvSpPr>
        <p:spPr>
          <a:xfrm>
            <a:off x="2684638" y="1217167"/>
            <a:ext cx="438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What type (multiplicative or additive) is it ? 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8CA2-F192-406F-A8B9-346DE60F4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540" y="304800"/>
            <a:ext cx="7553325" cy="677108"/>
          </a:xfrm>
        </p:spPr>
        <p:txBody>
          <a:bodyPr/>
          <a:lstStyle/>
          <a:p>
            <a:r>
              <a:rPr lang="en-US" dirty="0"/>
              <a:t>Example: </a:t>
            </a:r>
            <a:r>
              <a:rPr lang="en-US" sz="3200" dirty="0"/>
              <a:t>Time Series Decomposition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EFF6C-3904-450F-83BB-245770AB6B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 descr="https://www.mathworks.com/help/examples/econ/win64/SeasonalAdjustmentUsingaStableSeasonalFilterExample_01.png">
            <a:extLst>
              <a:ext uri="{FF2B5EF4-FFF2-40B4-BE49-F238E27FC236}">
                <a16:creationId xmlns:a16="http://schemas.microsoft.com/office/drawing/2014/main" id="{8C662BAB-F946-47A8-B57D-CAAF371DF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85661"/>
            <a:ext cx="7632065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C664C03-A158-4981-BED8-BF2C60587F30}"/>
              </a:ext>
            </a:extLst>
          </p:cNvPr>
          <p:cNvSpPr/>
          <p:nvPr/>
        </p:nvSpPr>
        <p:spPr>
          <a:xfrm>
            <a:off x="1447800" y="5186161"/>
            <a:ext cx="69488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04040"/>
                </a:solidFill>
                <a:latin typeface="Arial" panose="020B0604020202020204" pitchFamily="34" charset="0"/>
              </a:rPr>
              <a:t>The data exhibits a strong seasonal component with periodicity 12.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3970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8CA2-F192-406F-A8B9-346DE60F4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540" y="304800"/>
            <a:ext cx="7553325" cy="677108"/>
          </a:xfrm>
        </p:spPr>
        <p:txBody>
          <a:bodyPr/>
          <a:lstStyle/>
          <a:p>
            <a:r>
              <a:rPr lang="en-US" dirty="0"/>
              <a:t>Example: </a:t>
            </a:r>
            <a:r>
              <a:rPr lang="en-US" sz="3200" dirty="0"/>
              <a:t>Time Series Decomposition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EFF6C-3904-450F-83BB-245770AB6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4540" y="1217167"/>
            <a:ext cx="7922260" cy="61555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Estimate the </a:t>
            </a:r>
            <a:r>
              <a:rPr lang="en-US" sz="2000" i="1" dirty="0"/>
              <a:t>Trend: </a:t>
            </a:r>
            <a:r>
              <a:rPr lang="en-US" sz="2000" dirty="0"/>
              <a:t>Apply a 13-term moving average </a:t>
            </a:r>
            <a:r>
              <a:rPr lang="en-US" sz="2000" i="1" dirty="0"/>
              <a:t>(Why 13?)  </a:t>
            </a:r>
          </a:p>
        </p:txBody>
      </p:sp>
      <p:pic>
        <p:nvPicPr>
          <p:cNvPr id="28674" name="Picture 2" descr="https://www.mathworks.com/help/examples/econ/win64/SeasonalAdjustmentUsingaStableSeasonalFilterExample_02.png">
            <a:extLst>
              <a:ext uri="{FF2B5EF4-FFF2-40B4-BE49-F238E27FC236}">
                <a16:creationId xmlns:a16="http://schemas.microsoft.com/office/drawing/2014/main" id="{EC6EFAE9-D93B-4576-B4F3-6593B4DEC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05000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69FA5AF-26D2-4F55-8DA0-091539995454}"/>
              </a:ext>
            </a:extLst>
          </p:cNvPr>
          <p:cNvGrpSpPr/>
          <p:nvPr/>
        </p:nvGrpSpPr>
        <p:grpSpPr>
          <a:xfrm>
            <a:off x="990600" y="3009900"/>
            <a:ext cx="6195358" cy="1181100"/>
            <a:chOff x="990600" y="3009900"/>
            <a:chExt cx="6195358" cy="11811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A464EE4-847F-481E-8720-53849A34468F}"/>
                </a:ext>
              </a:extLst>
            </p:cNvPr>
            <p:cNvSpPr/>
            <p:nvPr/>
          </p:nvSpPr>
          <p:spPr>
            <a:xfrm>
              <a:off x="990600" y="3200400"/>
              <a:ext cx="533400" cy="381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1F50ABD-FFD4-4D8E-94DB-37EF90888769}"/>
                </a:ext>
              </a:extLst>
            </p:cNvPr>
            <p:cNvSpPr/>
            <p:nvPr/>
          </p:nvSpPr>
          <p:spPr>
            <a:xfrm>
              <a:off x="4800600" y="3810000"/>
              <a:ext cx="533400" cy="381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8EEF474-96C3-4D2C-AD69-1FB4FB14FFD4}"/>
                </a:ext>
              </a:extLst>
            </p:cNvPr>
            <p:cNvCxnSpPr>
              <a:cxnSpLocks/>
              <a:endCxn id="8" idx="7"/>
            </p:cNvCxnSpPr>
            <p:nvPr/>
          </p:nvCxnSpPr>
          <p:spPr>
            <a:xfrm flipH="1">
              <a:off x="5255885" y="3390900"/>
              <a:ext cx="459116" cy="4748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B7C408-3337-4FB5-888C-A324D08B6D73}"/>
                </a:ext>
              </a:extLst>
            </p:cNvPr>
            <p:cNvSpPr txBox="1"/>
            <p:nvPr/>
          </p:nvSpPr>
          <p:spPr>
            <a:xfrm>
              <a:off x="5463242" y="3009900"/>
              <a:ext cx="172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Repeated values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94083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8CA2-F192-406F-A8B9-346DE60F4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540" y="304800"/>
            <a:ext cx="7553325" cy="677108"/>
          </a:xfrm>
        </p:spPr>
        <p:txBody>
          <a:bodyPr/>
          <a:lstStyle/>
          <a:p>
            <a:r>
              <a:rPr lang="en-US" dirty="0"/>
              <a:t>Example: </a:t>
            </a:r>
            <a:r>
              <a:rPr lang="en-US" sz="3200" dirty="0"/>
              <a:t>Time Series Decomposition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EFF6C-3904-450F-83BB-245770AB6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4540" y="1217167"/>
            <a:ext cx="7553325" cy="307777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sz="2000" dirty="0"/>
              <a:t>Remove the </a:t>
            </a:r>
            <a:r>
              <a:rPr lang="en-US" sz="2000" i="1" dirty="0"/>
              <a:t>Trend ;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9532E8-D8CE-4E57-91F9-A7D54B254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760203"/>
            <a:ext cx="5195754" cy="388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786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8CA2-F192-406F-A8B9-346DE60F4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540" y="304800"/>
            <a:ext cx="7553325" cy="677108"/>
          </a:xfrm>
        </p:spPr>
        <p:txBody>
          <a:bodyPr/>
          <a:lstStyle/>
          <a:p>
            <a:r>
              <a:rPr lang="en-US" dirty="0"/>
              <a:t>Example: </a:t>
            </a:r>
            <a:r>
              <a:rPr lang="en-US" sz="3200" dirty="0"/>
              <a:t>Time Series Decomposition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EFF6C-3904-450F-83BB-245770AB6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4540" y="1217167"/>
            <a:ext cx="7553325" cy="1492716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sz="2000" dirty="0"/>
              <a:t>Apply a </a:t>
            </a:r>
            <a:r>
              <a:rPr lang="en-US" sz="2000" i="1" dirty="0"/>
              <a:t>seasonal filter – </a:t>
            </a:r>
            <a:r>
              <a:rPr lang="en-US" sz="2000" dirty="0"/>
              <a:t>estimate the seasonal indices</a:t>
            </a:r>
          </a:p>
          <a:p>
            <a:pPr lvl="1"/>
            <a:r>
              <a:rPr lang="en-US" sz="1200" dirty="0"/>
              <a:t>	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	</a:t>
            </a:r>
            <a:r>
              <a:rPr lang="en-US" sz="2000" dirty="0"/>
              <a:t>Calculate Average for each month of the year (from 1973-1979)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	Replicate 6 times</a:t>
            </a:r>
          </a:p>
          <a:p>
            <a:pPr lvl="1"/>
            <a:endParaRPr lang="en-US" sz="2000" dirty="0"/>
          </a:p>
          <a:p>
            <a:pPr marL="971550" lvl="1" indent="-514350">
              <a:buFont typeface="+mj-lt"/>
              <a:buAutoNum type="arabicPeriod" startAt="3"/>
            </a:pPr>
            <a:endParaRPr lang="en-US" sz="200" dirty="0"/>
          </a:p>
          <a:p>
            <a:pPr marL="971550" lvl="1" indent="-514350">
              <a:buFont typeface="+mj-lt"/>
              <a:buAutoNum type="arabicPeriod" startAt="3"/>
            </a:pPr>
            <a:endParaRPr lang="en-US" sz="3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E3027F-23AD-4620-8676-B580E1B13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2438400"/>
            <a:ext cx="4359600" cy="3259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750116-184C-49E5-94D2-19BC111F06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254"/>
          <a:stretch/>
        </p:blipFill>
        <p:spPr>
          <a:xfrm>
            <a:off x="1111460" y="2438400"/>
            <a:ext cx="1588140" cy="292500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5B6CC0CC-108B-49AB-B64A-D7ECB85B8AD7}"/>
              </a:ext>
            </a:extLst>
          </p:cNvPr>
          <p:cNvSpPr/>
          <p:nvPr/>
        </p:nvSpPr>
        <p:spPr>
          <a:xfrm>
            <a:off x="3321260" y="3839400"/>
            <a:ext cx="9144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009684-16FD-4FC4-8572-8EA2F3D1E503}"/>
              </a:ext>
            </a:extLst>
          </p:cNvPr>
          <p:cNvSpPr txBox="1"/>
          <p:nvPr/>
        </p:nvSpPr>
        <p:spPr>
          <a:xfrm>
            <a:off x="3192746" y="3296364"/>
            <a:ext cx="1042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Replicate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B2F1E2-857E-4DDD-A01C-8F435FB95B82}"/>
              </a:ext>
            </a:extLst>
          </p:cNvPr>
          <p:cNvSpPr txBox="1"/>
          <p:nvPr/>
        </p:nvSpPr>
        <p:spPr>
          <a:xfrm>
            <a:off x="1035260" y="5363400"/>
            <a:ext cx="498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1973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BB465D-9038-49AD-B0F1-B727E2159C6E}"/>
              </a:ext>
            </a:extLst>
          </p:cNvPr>
          <p:cNvSpPr txBox="1"/>
          <p:nvPr/>
        </p:nvSpPr>
        <p:spPr>
          <a:xfrm>
            <a:off x="2276945" y="5363400"/>
            <a:ext cx="498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1974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713A78-C13E-4FD5-AC54-A676E650FB11}"/>
              </a:ext>
            </a:extLst>
          </p:cNvPr>
          <p:cNvSpPr txBox="1"/>
          <p:nvPr/>
        </p:nvSpPr>
        <p:spPr>
          <a:xfrm>
            <a:off x="4822775" y="5501899"/>
            <a:ext cx="498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Jan 1973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C26120-A7BB-4ABB-A4A3-067B3EA41E09}"/>
              </a:ext>
            </a:extLst>
          </p:cNvPr>
          <p:cNvSpPr txBox="1"/>
          <p:nvPr/>
        </p:nvSpPr>
        <p:spPr>
          <a:xfrm>
            <a:off x="7859312" y="5495364"/>
            <a:ext cx="498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Dec 1979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15A74E3-481E-45BC-BFBB-7EC45BF8A462}"/>
              </a:ext>
            </a:extLst>
          </p:cNvPr>
          <p:cNvCxnSpPr/>
          <p:nvPr/>
        </p:nvCxnSpPr>
        <p:spPr>
          <a:xfrm>
            <a:off x="8108740" y="4068000"/>
            <a:ext cx="0" cy="143389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79E039-7D14-4940-9EAB-03931DEA3F2A}"/>
              </a:ext>
            </a:extLst>
          </p:cNvPr>
          <p:cNvCxnSpPr>
            <a:cxnSpLocks/>
          </p:cNvCxnSpPr>
          <p:nvPr/>
        </p:nvCxnSpPr>
        <p:spPr>
          <a:xfrm flipH="1">
            <a:off x="5084877" y="4648200"/>
            <a:ext cx="9506" cy="97223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7687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8CA2-F192-406F-A8B9-346DE60F4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540" y="304800"/>
            <a:ext cx="7553325" cy="677108"/>
          </a:xfrm>
        </p:spPr>
        <p:txBody>
          <a:bodyPr/>
          <a:lstStyle/>
          <a:p>
            <a:r>
              <a:rPr lang="en-US" dirty="0"/>
              <a:t>Example: </a:t>
            </a:r>
            <a:r>
              <a:rPr lang="en-US" sz="3200" dirty="0"/>
              <a:t>Time Series Decomposition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EFF6C-3904-450F-83BB-245770AB6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4540" y="1217167"/>
            <a:ext cx="7553325" cy="384721"/>
          </a:xfrm>
        </p:spPr>
        <p:txBody>
          <a:bodyPr/>
          <a:lstStyle/>
          <a:p>
            <a:pPr marL="914400" lvl="1" indent="-457200">
              <a:buFont typeface="+mj-lt"/>
              <a:buAutoNum type="arabicPeriod" startAt="4"/>
            </a:pPr>
            <a:r>
              <a:rPr lang="en-US" sz="2000" dirty="0"/>
              <a:t>Compute the residuals</a:t>
            </a:r>
          </a:p>
          <a:p>
            <a:pPr marL="971550" lvl="1" indent="-514350">
              <a:buFont typeface="+mj-lt"/>
              <a:buAutoNum type="arabicPeriod" startAt="4"/>
            </a:pPr>
            <a:endParaRPr lang="en-US" sz="200" dirty="0"/>
          </a:p>
          <a:p>
            <a:pPr marL="971550" lvl="1" indent="-514350">
              <a:buFont typeface="+mj-lt"/>
              <a:buAutoNum type="arabicPeriod" startAt="4"/>
            </a:pPr>
            <a:endParaRPr lang="en-US" sz="3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16518C-E7A7-4652-ACA0-3329A2D18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49" y="1295400"/>
            <a:ext cx="3463586" cy="27374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360312-C755-436B-9F7E-D106872FE496}"/>
              </a:ext>
            </a:extLst>
          </p:cNvPr>
          <p:cNvSpPr txBox="1"/>
          <p:nvPr/>
        </p:nvSpPr>
        <p:spPr>
          <a:xfrm>
            <a:off x="3688069" y="220247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-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31ED48B-21BA-4B74-855A-37B2036FF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1295400"/>
            <a:ext cx="3855731" cy="2743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82E416-5064-422D-A065-BC8E6C6C6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3635523"/>
            <a:ext cx="4359600" cy="3259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612102-DD12-40A6-9E02-B53FA5166DD6}"/>
              </a:ext>
            </a:extLst>
          </p:cNvPr>
          <p:cNvSpPr txBox="1"/>
          <p:nvPr/>
        </p:nvSpPr>
        <p:spPr>
          <a:xfrm>
            <a:off x="7801254" y="251013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=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E87C54-1A22-4A6D-BBB0-490E48DD602E}"/>
              </a:ext>
            </a:extLst>
          </p:cNvPr>
          <p:cNvSpPr txBox="1"/>
          <p:nvPr/>
        </p:nvSpPr>
        <p:spPr>
          <a:xfrm>
            <a:off x="914400" y="5181600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Residuals </a:t>
            </a:r>
          </a:p>
        </p:txBody>
      </p:sp>
    </p:spTree>
    <p:extLst>
      <p:ext uri="{BB962C8B-B14F-4D97-AF65-F5344CB8AC3E}">
        <p14:creationId xmlns:p14="http://schemas.microsoft.com/office/powerpoint/2010/main" val="21864894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8CA2-F192-406F-A8B9-346DE60F4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540" y="304800"/>
            <a:ext cx="7553325" cy="677108"/>
          </a:xfrm>
        </p:spPr>
        <p:txBody>
          <a:bodyPr/>
          <a:lstStyle/>
          <a:p>
            <a:r>
              <a:rPr lang="en-US" dirty="0"/>
              <a:t>Example: </a:t>
            </a:r>
            <a:r>
              <a:rPr lang="en-US" sz="3200" dirty="0"/>
              <a:t>Time Series Decomposition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EFF6C-3904-450F-83BB-245770AB6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036" y="959131"/>
            <a:ext cx="8074660" cy="661720"/>
          </a:xfrm>
        </p:spPr>
        <p:txBody>
          <a:bodyPr/>
          <a:lstStyle/>
          <a:p>
            <a:pPr marL="914400" lvl="1" indent="-457200">
              <a:buFont typeface="+mj-lt"/>
              <a:buAutoNum type="arabicPeriod" startAt="4"/>
            </a:pPr>
            <a:r>
              <a:rPr lang="en-US" sz="2000" dirty="0"/>
              <a:t>Alternatively, remove seasonal component from original to look at  at </a:t>
            </a:r>
            <a:endParaRPr lang="en-US" sz="200" dirty="0"/>
          </a:p>
          <a:p>
            <a:pPr marL="971550" lvl="1" indent="-514350">
              <a:buFont typeface="+mj-lt"/>
              <a:buAutoNum type="arabicPeriod" startAt="4"/>
            </a:pPr>
            <a:endParaRPr lang="en-US" sz="3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360312-C755-436B-9F7E-D106872FE496}"/>
              </a:ext>
            </a:extLst>
          </p:cNvPr>
          <p:cNvSpPr txBox="1"/>
          <p:nvPr/>
        </p:nvSpPr>
        <p:spPr>
          <a:xfrm>
            <a:off x="3688069" y="2202470"/>
            <a:ext cx="396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-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31ED48B-21BA-4B74-855A-37B2036FF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295400"/>
            <a:ext cx="3855731" cy="27432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612102-DD12-40A6-9E02-B53FA5166DD6}"/>
              </a:ext>
            </a:extLst>
          </p:cNvPr>
          <p:cNvSpPr txBox="1"/>
          <p:nvPr/>
        </p:nvSpPr>
        <p:spPr>
          <a:xfrm>
            <a:off x="7801254" y="251013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=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F1D2B9-BDA7-418F-B4A4-E03F0E806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73" y="1295400"/>
            <a:ext cx="3669384" cy="27432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C1F621-8741-4846-ACA5-3CADD4E60CBE}"/>
              </a:ext>
            </a:extLst>
          </p:cNvPr>
          <p:cNvSpPr txBox="1"/>
          <p:nvPr/>
        </p:nvSpPr>
        <p:spPr>
          <a:xfrm>
            <a:off x="1295400" y="3853935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C1C997-6259-4CF5-A923-4EDBABDD25BD}"/>
              </a:ext>
            </a:extLst>
          </p:cNvPr>
          <p:cNvSpPr txBox="1"/>
          <p:nvPr/>
        </p:nvSpPr>
        <p:spPr>
          <a:xfrm>
            <a:off x="5584045" y="3853935"/>
            <a:ext cx="157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Seasonal index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CC8114-E6A0-4D5D-8E65-4FB16B077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490" y="3912642"/>
            <a:ext cx="3294619" cy="24630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5F6C69-7BDC-4735-AEF0-E5C39A6E39DD}"/>
              </a:ext>
            </a:extLst>
          </p:cNvPr>
          <p:cNvSpPr txBox="1"/>
          <p:nvPr/>
        </p:nvSpPr>
        <p:spPr>
          <a:xfrm>
            <a:off x="5584045" y="4346684"/>
            <a:ext cx="35599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A Quadratic trend is clearly visible after removing the seasonality </a:t>
            </a:r>
          </a:p>
        </p:txBody>
      </p:sp>
    </p:spTree>
    <p:extLst>
      <p:ext uri="{BB962C8B-B14F-4D97-AF65-F5344CB8AC3E}">
        <p14:creationId xmlns:p14="http://schemas.microsoft.com/office/powerpoint/2010/main" val="830960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E2284-CC84-4B89-94A1-F8C0C59B5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2F35BA9-E63D-418F-84BD-AFFA78364E3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64540" y="1217167"/>
                <a:ext cx="7553325" cy="3323987"/>
              </a:xfrm>
            </p:spPr>
            <p:txBody>
              <a:bodyPr/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dirty="0"/>
                  <a:t>What is the difference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 ?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dirty="0"/>
                  <a:t>The difference between fitted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i="1" baseline="-25000" dirty="0"/>
                  <a:t> </a:t>
                </a:r>
                <a:r>
                  <a:rPr lang="en-US" dirty="0"/>
                  <a:t>is called a </a:t>
                </a:r>
                <a:r>
                  <a:rPr lang="en-US" b="1" dirty="0"/>
                  <a:t>residual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2F35BA9-E63D-418F-84BD-AFFA78364E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64540" y="1217167"/>
                <a:ext cx="7553325" cy="3323987"/>
              </a:xfrm>
              <a:blipFill>
                <a:blip r:embed="rId2"/>
                <a:stretch>
                  <a:fillRect l="-3390" t="-4220" b="-7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00" name="Slide Number Placeholder 4">
            <a:extLst>
              <a:ext uri="{FF2B5EF4-FFF2-40B4-BE49-F238E27FC236}">
                <a16:creationId xmlns:a16="http://schemas.microsoft.com/office/drawing/2014/main" id="{FD90540E-866A-41B9-8B08-9256D33E89A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461DCB8-8D2D-443E-A279-6D103094F63A}" type="slidenum">
              <a:rPr lang="en-US" altLang="en-US"/>
              <a:pPr eaLnBrk="1" hangingPunct="1"/>
              <a:t>6</a:t>
            </a:fld>
            <a:endParaRPr lang="en-US" alt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6702349-016A-474F-AB59-733119D09BDD}"/>
              </a:ext>
            </a:extLst>
          </p:cNvPr>
          <p:cNvCxnSpPr/>
          <p:nvPr/>
        </p:nvCxnSpPr>
        <p:spPr>
          <a:xfrm>
            <a:off x="6477000" y="5715000"/>
            <a:ext cx="2057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8E70ED-5525-4C2F-B930-341713D988C4}"/>
              </a:ext>
            </a:extLst>
          </p:cNvPr>
          <p:cNvCxnSpPr/>
          <p:nvPr/>
        </p:nvCxnSpPr>
        <p:spPr>
          <a:xfrm flipV="1">
            <a:off x="6477000" y="4191000"/>
            <a:ext cx="0" cy="152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435B0C75-37CD-4FF8-83C7-65D611C31608}"/>
              </a:ext>
            </a:extLst>
          </p:cNvPr>
          <p:cNvSpPr/>
          <p:nvPr/>
        </p:nvSpPr>
        <p:spPr>
          <a:xfrm>
            <a:off x="6781800" y="53340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FFD587A-4271-4FA8-B0A8-8C3220AD3441}"/>
              </a:ext>
            </a:extLst>
          </p:cNvPr>
          <p:cNvSpPr/>
          <p:nvPr/>
        </p:nvSpPr>
        <p:spPr>
          <a:xfrm>
            <a:off x="7086600" y="52578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C830E04-F2EA-4465-B92E-7D7B12591FA3}"/>
              </a:ext>
            </a:extLst>
          </p:cNvPr>
          <p:cNvSpPr/>
          <p:nvPr/>
        </p:nvSpPr>
        <p:spPr>
          <a:xfrm>
            <a:off x="7315200" y="49530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0FA2B4E-EF11-451D-ADA0-7B1848E4D0FD}"/>
              </a:ext>
            </a:extLst>
          </p:cNvPr>
          <p:cNvSpPr/>
          <p:nvPr/>
        </p:nvSpPr>
        <p:spPr>
          <a:xfrm>
            <a:off x="6934200" y="54864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B03416-1C40-4A0D-90A7-9F82CFC39B8E}"/>
              </a:ext>
            </a:extLst>
          </p:cNvPr>
          <p:cNvSpPr/>
          <p:nvPr/>
        </p:nvSpPr>
        <p:spPr>
          <a:xfrm>
            <a:off x="7620000" y="48768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BBFA17-80CB-42F6-AFF6-72D9770AB496}"/>
              </a:ext>
            </a:extLst>
          </p:cNvPr>
          <p:cNvCxnSpPr>
            <a:cxnSpLocks/>
          </p:cNvCxnSpPr>
          <p:nvPr/>
        </p:nvCxnSpPr>
        <p:spPr>
          <a:xfrm flipV="1">
            <a:off x="6781800" y="4617354"/>
            <a:ext cx="1066800" cy="1021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1BA068BC-5052-4B17-8865-F846CF493B3A}"/>
              </a:ext>
            </a:extLst>
          </p:cNvPr>
          <p:cNvSpPr/>
          <p:nvPr/>
        </p:nvSpPr>
        <p:spPr>
          <a:xfrm>
            <a:off x="7836243" y="4547286"/>
            <a:ext cx="76200" cy="152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27FE5C-DFD5-4ABD-BD57-7B3D57831B23}"/>
              </a:ext>
            </a:extLst>
          </p:cNvPr>
          <p:cNvCxnSpPr>
            <a:endCxn id="18" idx="7"/>
          </p:cNvCxnSpPr>
          <p:nvPr/>
        </p:nvCxnSpPr>
        <p:spPr>
          <a:xfrm flipH="1">
            <a:off x="7901284" y="4191000"/>
            <a:ext cx="328316" cy="378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3F6D74F-81CE-476D-A98B-B6FDEB90B219}"/>
                  </a:ext>
                </a:extLst>
              </p:cNvPr>
              <p:cNvSpPr/>
              <p:nvPr/>
            </p:nvSpPr>
            <p:spPr>
              <a:xfrm>
                <a:off x="8155360" y="3892034"/>
                <a:ext cx="4482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3F6D74F-81CE-476D-A98B-B6FDEB90B2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5360" y="3892034"/>
                <a:ext cx="448200" cy="369332"/>
              </a:xfrm>
              <a:prstGeom prst="rect">
                <a:avLst/>
              </a:prstGeom>
              <a:blipFill>
                <a:blip r:embed="rId3"/>
                <a:stretch>
                  <a:fillRect t="-6557" r="-13699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7F158FD6-4192-4621-B395-FE2D9B424F79}"/>
              </a:ext>
            </a:extLst>
          </p:cNvPr>
          <p:cNvSpPr/>
          <p:nvPr/>
        </p:nvSpPr>
        <p:spPr>
          <a:xfrm>
            <a:off x="7848600" y="47244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2FD31FE-286A-414B-8AD0-B959A5F8AD23}"/>
              </a:ext>
            </a:extLst>
          </p:cNvPr>
          <p:cNvCxnSpPr>
            <a:cxnSpLocks/>
            <a:endCxn id="22" idx="5"/>
          </p:cNvCxnSpPr>
          <p:nvPr/>
        </p:nvCxnSpPr>
        <p:spPr>
          <a:xfrm flipH="1" flipV="1">
            <a:off x="7913641" y="4854482"/>
            <a:ext cx="315960" cy="174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77BA622-893E-4971-BA18-51242A28B2F0}"/>
                  </a:ext>
                </a:extLst>
              </p:cNvPr>
              <p:cNvSpPr/>
              <p:nvPr/>
            </p:nvSpPr>
            <p:spPr>
              <a:xfrm>
                <a:off x="8169595" y="4866511"/>
                <a:ext cx="4339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baseline="-2500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77BA622-893E-4971-BA18-51242A28B2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9595" y="4866511"/>
                <a:ext cx="433965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9EA325B-04C9-41D6-B818-9959CC5AAE34}"/>
                  </a:ext>
                </a:extLst>
              </p:cNvPr>
              <p:cNvSpPr txBox="1"/>
              <p:nvPr/>
            </p:nvSpPr>
            <p:spPr>
              <a:xfrm>
                <a:off x="6043035" y="4025256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9EA325B-04C9-41D6-B818-9959CC5AA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035" y="4025256"/>
                <a:ext cx="371384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10FAA255-FD25-4283-BF2E-6253B3552BC5}"/>
              </a:ext>
            </a:extLst>
          </p:cNvPr>
          <p:cNvSpPr txBox="1"/>
          <p:nvPr/>
        </p:nvSpPr>
        <p:spPr>
          <a:xfrm>
            <a:off x="8379460" y="5715000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17381460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655F9-AB64-4CEC-89E0-F5DD81B45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540" y="304800"/>
            <a:ext cx="7553325" cy="553998"/>
          </a:xfrm>
        </p:spPr>
        <p:txBody>
          <a:bodyPr/>
          <a:lstStyle/>
          <a:p>
            <a:r>
              <a:rPr lang="en-US" sz="3600" dirty="0"/>
              <a:t>Compare Fitted value with Raw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C20872-6121-407E-A4FC-233447339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42599"/>
            <a:ext cx="6640201" cy="49728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481468-BB02-44EA-96DE-B58F97DDF8B8}"/>
              </a:ext>
            </a:extLst>
          </p:cNvPr>
          <p:cNvSpPr txBox="1"/>
          <p:nvPr/>
        </p:nvSpPr>
        <p:spPr>
          <a:xfrm>
            <a:off x="4377465" y="5730734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ABF92A-4997-4FB0-B2D3-AF655D48467A}"/>
              </a:ext>
            </a:extLst>
          </p:cNvPr>
          <p:cNvSpPr txBox="1"/>
          <p:nvPr/>
        </p:nvSpPr>
        <p:spPr>
          <a:xfrm rot="16200000">
            <a:off x="1171981" y="306295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E5F4F7-0148-45B5-A25C-3C7DE50383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785" t="9194" r="11659" b="81522"/>
          <a:stretch/>
        </p:blipFill>
        <p:spPr>
          <a:xfrm>
            <a:off x="5803265" y="5638401"/>
            <a:ext cx="2360936" cy="46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852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BDBD5-2991-40F0-914F-075C501CC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540" y="304800"/>
            <a:ext cx="7553325" cy="1231106"/>
          </a:xfrm>
        </p:spPr>
        <p:txBody>
          <a:bodyPr/>
          <a:lstStyle/>
          <a:p>
            <a:r>
              <a:rPr lang="en-US" sz="4000" dirty="0"/>
              <a:t>Review of Performance (Original Data)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E985B12-9D36-4305-A2A5-A75594884D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71"/>
          <a:stretch/>
        </p:blipFill>
        <p:spPr bwMode="auto">
          <a:xfrm>
            <a:off x="20782" y="1524000"/>
            <a:ext cx="5294644" cy="2687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7B4E14-51C2-4973-9659-F345C84B5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412" y="3724261"/>
            <a:ext cx="3907210" cy="245776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F7ABAFE9-09A0-4B1F-B5C1-F71E142BE727}"/>
              </a:ext>
            </a:extLst>
          </p:cNvPr>
          <p:cNvSpPr/>
          <p:nvPr/>
        </p:nvSpPr>
        <p:spPr>
          <a:xfrm rot="1820218">
            <a:off x="4343400" y="4114800"/>
            <a:ext cx="3810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6913279-9B65-432E-8B34-3F976B81A420}"/>
              </a:ext>
            </a:extLst>
          </p:cNvPr>
          <p:cNvSpPr/>
          <p:nvPr/>
        </p:nvSpPr>
        <p:spPr>
          <a:xfrm>
            <a:off x="7924800" y="3581400"/>
            <a:ext cx="762000" cy="11265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6CF374-72C8-4D2A-A20A-99B90AFA7C32}"/>
              </a:ext>
            </a:extLst>
          </p:cNvPr>
          <p:cNvSpPr txBox="1"/>
          <p:nvPr/>
        </p:nvSpPr>
        <p:spPr>
          <a:xfrm>
            <a:off x="7240028" y="3201655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Increased variance</a:t>
            </a:r>
          </a:p>
        </p:txBody>
      </p:sp>
    </p:spTree>
    <p:extLst>
      <p:ext uri="{BB962C8B-B14F-4D97-AF65-F5344CB8AC3E}">
        <p14:creationId xmlns:p14="http://schemas.microsoft.com/office/powerpoint/2010/main" val="25305209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BDBD5-2991-40F0-914F-075C501CC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540" y="304800"/>
            <a:ext cx="7553325" cy="1231106"/>
          </a:xfrm>
        </p:spPr>
        <p:txBody>
          <a:bodyPr/>
          <a:lstStyle/>
          <a:p>
            <a:r>
              <a:rPr lang="en-US" sz="4000" dirty="0"/>
              <a:t>Review of Performance (Log Data)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7ABAFE9-09A0-4B1F-B5C1-F71E142BE727}"/>
              </a:ext>
            </a:extLst>
          </p:cNvPr>
          <p:cNvSpPr/>
          <p:nvPr/>
        </p:nvSpPr>
        <p:spPr>
          <a:xfrm rot="1820218">
            <a:off x="4154887" y="4063694"/>
            <a:ext cx="583368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9DF8C0-2862-4163-8866-3B4BD45C4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62" y="1535906"/>
            <a:ext cx="3790417" cy="2486351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9712469-931C-4E9D-A29B-04FCECD1A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282309"/>
            <a:ext cx="4454464" cy="2966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ABA440B-4439-4CB5-9477-3C32CAA15870}"/>
              </a:ext>
            </a:extLst>
          </p:cNvPr>
          <p:cNvSpPr/>
          <p:nvPr/>
        </p:nvSpPr>
        <p:spPr>
          <a:xfrm>
            <a:off x="444362" y="1752600"/>
            <a:ext cx="470038" cy="1676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A16230A-F8E2-4D10-B2F4-21627A32B313}"/>
              </a:ext>
            </a:extLst>
          </p:cNvPr>
          <p:cNvCxnSpPr/>
          <p:nvPr/>
        </p:nvCxnSpPr>
        <p:spPr>
          <a:xfrm flipH="1" flipV="1">
            <a:off x="764540" y="3429000"/>
            <a:ext cx="759460" cy="1278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930D11-EB26-484D-B2CA-BD5D981415BD}"/>
              </a:ext>
            </a:extLst>
          </p:cNvPr>
          <p:cNvSpPr txBox="1"/>
          <p:nvPr/>
        </p:nvSpPr>
        <p:spPr>
          <a:xfrm>
            <a:off x="980255" y="4652211"/>
            <a:ext cx="17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 transformed</a:t>
            </a:r>
          </a:p>
        </p:txBody>
      </p:sp>
    </p:spTree>
    <p:extLst>
      <p:ext uri="{BB962C8B-B14F-4D97-AF65-F5344CB8AC3E}">
        <p14:creationId xmlns:p14="http://schemas.microsoft.com/office/powerpoint/2010/main" val="21391596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Date Placeholder 3">
            <a:extLst>
              <a:ext uri="{FF2B5EF4-FFF2-40B4-BE49-F238E27FC236}">
                <a16:creationId xmlns:a16="http://schemas.microsoft.com/office/drawing/2014/main" id="{C042E602-E282-492F-A9D7-93EC22ED118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Chapter 2</a:t>
            </a:r>
          </a:p>
        </p:txBody>
      </p:sp>
      <p:sp>
        <p:nvSpPr>
          <p:cNvPr id="62467" name="Footer Placeholder 4">
            <a:extLst>
              <a:ext uri="{FF2B5EF4-FFF2-40B4-BE49-F238E27FC236}">
                <a16:creationId xmlns:a16="http://schemas.microsoft.com/office/drawing/2014/main" id="{7D8BC9B0-F132-499A-862C-B3B0F5C62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Time Series Analysis and Forecasting 2E, 2015  MJK</a:t>
            </a:r>
          </a:p>
        </p:txBody>
      </p:sp>
      <p:sp>
        <p:nvSpPr>
          <p:cNvPr id="62468" name="Slide Number Placeholder 5">
            <a:extLst>
              <a:ext uri="{FF2B5EF4-FFF2-40B4-BE49-F238E27FC236}">
                <a16:creationId xmlns:a16="http://schemas.microsoft.com/office/drawing/2014/main" id="{E94BAA79-4BFB-4166-BAF8-AA121194D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E030D67-393D-4A6F-AD6C-B761AA9E1CEA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63</a:t>
            </a:fld>
            <a:endParaRPr lang="en-US" altLang="en-US" sz="1400"/>
          </a:p>
        </p:txBody>
      </p:sp>
      <p:sp>
        <p:nvSpPr>
          <p:cNvPr id="62469" name="Rectangle 2">
            <a:extLst>
              <a:ext uri="{FF2B5EF4-FFF2-40B4-BE49-F238E27FC236}">
                <a16:creationId xmlns:a16="http://schemas.microsoft.com/office/drawing/2014/main" id="{DD6D9F90-535D-4ACA-90DE-439D3D62D0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4540" y="304800"/>
            <a:ext cx="7553325" cy="738664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General Approach to Time Series Modeling and Forecasting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38555-1264-4AAB-8E01-A2145B5D6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940" y="1214436"/>
            <a:ext cx="7553325" cy="446276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Plot the time series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determine its basic features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800" dirty="0"/>
              <a:t>Check if trend and seasonality is present? 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Eliminate any trend or seasonal components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Use differencing or fit an appropriate model to the data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Develop a forecasting model for the residuals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/>
              <a:t>Multiple models could be applied; might need to choose from multiple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Validate the performance of the model (or models) from the previous step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/>
              <a:t>Apply split-sample or cross-validation procedure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Reverse any transformations applied, e.g. if                   ,   change to </a:t>
            </a:r>
          </a:p>
        </p:txBody>
      </p:sp>
      <p:sp>
        <p:nvSpPr>
          <p:cNvPr id="2" name="AutoShape 2" descr="http://localhost:9800/3KR217TLZKMKA7FKSMC9/by5li2q41x737ef6zlfy.vbk/OPS/images/9781118744956_0148.jpg">
            <a:extLst>
              <a:ext uri="{FF2B5EF4-FFF2-40B4-BE49-F238E27FC236}">
                <a16:creationId xmlns:a16="http://schemas.microsoft.com/office/drawing/2014/main" id="{6BBE2318-AFD4-40AD-9F25-348217FCC7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05200" y="3267075"/>
            <a:ext cx="1676400" cy="73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D2FE33-1B81-4199-B990-E2C78B3E4E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038" b="70475"/>
          <a:stretch/>
        </p:blipFill>
        <p:spPr>
          <a:xfrm>
            <a:off x="5867400" y="4923788"/>
            <a:ext cx="1194817" cy="3762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F8603A-86AF-4A97-8A88-6CC2EBC667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33" t="65324" r="3484"/>
          <a:stretch/>
        </p:blipFill>
        <p:spPr>
          <a:xfrm>
            <a:off x="2209800" y="5326647"/>
            <a:ext cx="1752600" cy="37623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Date Placeholder 3">
            <a:extLst>
              <a:ext uri="{FF2B5EF4-FFF2-40B4-BE49-F238E27FC236}">
                <a16:creationId xmlns:a16="http://schemas.microsoft.com/office/drawing/2014/main" id="{C042E602-E282-492F-A9D7-93EC22ED118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Chapter 2</a:t>
            </a:r>
          </a:p>
        </p:txBody>
      </p:sp>
      <p:sp>
        <p:nvSpPr>
          <p:cNvPr id="62467" name="Footer Placeholder 4">
            <a:extLst>
              <a:ext uri="{FF2B5EF4-FFF2-40B4-BE49-F238E27FC236}">
                <a16:creationId xmlns:a16="http://schemas.microsoft.com/office/drawing/2014/main" id="{7D8BC9B0-F132-499A-862C-B3B0F5C62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Time Series Analysis and Forecasting 2E, 2015  MJK</a:t>
            </a:r>
          </a:p>
        </p:txBody>
      </p:sp>
      <p:sp>
        <p:nvSpPr>
          <p:cNvPr id="62468" name="Slide Number Placeholder 5">
            <a:extLst>
              <a:ext uri="{FF2B5EF4-FFF2-40B4-BE49-F238E27FC236}">
                <a16:creationId xmlns:a16="http://schemas.microsoft.com/office/drawing/2014/main" id="{E94BAA79-4BFB-4166-BAF8-AA121194D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E030D67-393D-4A6F-AD6C-B761AA9E1CEA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64</a:t>
            </a:fld>
            <a:endParaRPr lang="en-US" altLang="en-US" sz="1400"/>
          </a:p>
        </p:txBody>
      </p:sp>
      <p:sp>
        <p:nvSpPr>
          <p:cNvPr id="62469" name="Rectangle 2">
            <a:extLst>
              <a:ext uri="{FF2B5EF4-FFF2-40B4-BE49-F238E27FC236}">
                <a16:creationId xmlns:a16="http://schemas.microsoft.com/office/drawing/2014/main" id="{DD6D9F90-535D-4ACA-90DE-439D3D62D0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4540" y="304800"/>
            <a:ext cx="7553325" cy="984885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General Approach to Time Series Modeling and Forecasting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38555-1264-4AAB-8E01-A2145B5D6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940" y="1214436"/>
            <a:ext cx="7553325" cy="2985433"/>
          </a:xfrm>
        </p:spPr>
        <p:txBody>
          <a:bodyPr/>
          <a:lstStyle/>
          <a:p>
            <a:endParaRPr lang="en-US" sz="2000" dirty="0"/>
          </a:p>
          <a:p>
            <a:pPr marL="457200" indent="-457200">
              <a:buFont typeface="+mj-lt"/>
              <a:buAutoNum type="arabicPeriod" startAt="6"/>
            </a:pPr>
            <a:r>
              <a:rPr lang="en-US" sz="2000" dirty="0"/>
              <a:t>If prediction intervals are desired for the forecast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Apply transformations and construct prediction intervals for the residuals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Then, reverse the transformations made to produce the residuals</a:t>
            </a:r>
          </a:p>
          <a:p>
            <a:pPr marL="457200" indent="-457200">
              <a:buFont typeface="+mj-lt"/>
              <a:buAutoNum type="arabicPeriod" startAt="6"/>
            </a:pPr>
            <a:endParaRPr lang="en-US" sz="2000" dirty="0"/>
          </a:p>
          <a:p>
            <a:pPr marL="457200" indent="-457200">
              <a:buFont typeface="+mj-lt"/>
              <a:buAutoNum type="arabicPeriod" startAt="6"/>
            </a:pPr>
            <a:r>
              <a:rPr lang="en-US" sz="2000" dirty="0"/>
              <a:t>Develop and implement a procedure for monitoring the forecast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Ensures that deterioration in performance will be detected reasonably quickly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" dirty="0"/>
          </a:p>
        </p:txBody>
      </p:sp>
      <p:sp>
        <p:nvSpPr>
          <p:cNvPr id="2" name="AutoShape 2" descr="http://localhost:9800/3KR217TLZKMKA7FKSMC9/by5li2q41x737ef6zlfy.vbk/OPS/images/9781118744956_0148.jpg">
            <a:extLst>
              <a:ext uri="{FF2B5EF4-FFF2-40B4-BE49-F238E27FC236}">
                <a16:creationId xmlns:a16="http://schemas.microsoft.com/office/drawing/2014/main" id="{6BBE2318-AFD4-40AD-9F25-348217FCC7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05200" y="3267075"/>
            <a:ext cx="1676400" cy="73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9296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16D373D7-50A5-444F-A5FF-81C33CA352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52" r="37805" b="26913"/>
          <a:stretch/>
        </p:blipFill>
        <p:spPr>
          <a:xfrm>
            <a:off x="1562099" y="4281614"/>
            <a:ext cx="5324085" cy="1128585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F0D11C-F659-4EDD-85C4-B0849FE8E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540" y="304800"/>
            <a:ext cx="7553325" cy="861774"/>
          </a:xfrm>
        </p:spPr>
        <p:txBody>
          <a:bodyPr/>
          <a:lstStyle/>
          <a:p>
            <a:r>
              <a:rPr lang="en-US" sz="2800" dirty="0"/>
              <a:t>Evaluating and Monitoring Forecast Performance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E6227-DDC5-4DD7-826F-CA3EE3CA4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4540" y="1447800"/>
            <a:ext cx="7553325" cy="270843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Evaluate using one-step ahead forecast errors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Suppose we need to evaluate error at </a:t>
            </a:r>
            <a:r>
              <a:rPr lang="en-US" sz="2800" i="1" dirty="0"/>
              <a:t>n </a:t>
            </a:r>
            <a:r>
              <a:rPr lang="en-US" sz="2800" dirty="0"/>
              <a:t>different time points:</a:t>
            </a:r>
            <a:r>
              <a:rPr lang="en-US" i="1" dirty="0"/>
              <a:t> </a:t>
            </a:r>
            <a:r>
              <a:rPr lang="en-US" dirty="0"/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13AAD-1A1D-4C09-9CBB-D0412A2A4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538352"/>
            <a:ext cx="3117136" cy="662047"/>
          </a:xfrm>
          <a:prstGeom prst="rect">
            <a:avLst/>
          </a:prstGeom>
        </p:spPr>
      </p:pic>
      <p:sp>
        <p:nvSpPr>
          <p:cNvPr id="6" name="Text Box 5">
            <a:extLst>
              <a:ext uri="{FF2B5EF4-FFF2-40B4-BE49-F238E27FC236}">
                <a16:creationId xmlns:a16="http://schemas.microsoft.com/office/drawing/2014/main" id="{AD902F4F-633C-41F9-BFCF-0D0D52DE19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5316" y="4663859"/>
            <a:ext cx="1905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/>
              <a:t>Measure of </a:t>
            </a:r>
            <a:r>
              <a:rPr lang="en-US" altLang="en-US" sz="1800" b="1"/>
              <a:t>bias</a:t>
            </a:r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9C9DB7CD-93E6-478E-8E2A-D3A1D62B31DA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0316" y="4816259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C26C1F-681B-4FC7-9A11-9B1AAFD89CCF}"/>
              </a:ext>
            </a:extLst>
          </p:cNvPr>
          <p:cNvSpPr txBox="1"/>
          <p:nvPr/>
        </p:nvSpPr>
        <p:spPr>
          <a:xfrm>
            <a:off x="7024580" y="4661240"/>
            <a:ext cx="1256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error</a:t>
            </a:r>
          </a:p>
        </p:txBody>
      </p:sp>
    </p:spTree>
    <p:extLst>
      <p:ext uri="{BB962C8B-B14F-4D97-AF65-F5344CB8AC3E}">
        <p14:creationId xmlns:p14="http://schemas.microsoft.com/office/powerpoint/2010/main" val="41939007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0D11C-F659-4EDD-85C4-B0849FE8E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540" y="304800"/>
            <a:ext cx="7553325" cy="861774"/>
          </a:xfrm>
        </p:spPr>
        <p:txBody>
          <a:bodyPr/>
          <a:lstStyle/>
          <a:p>
            <a:r>
              <a:rPr lang="en-US" sz="2800" dirty="0"/>
              <a:t>Evaluating and Monitoring Forecast Performance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E6227-DDC5-4DD7-826F-CA3EE3CA4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4540" y="1447800"/>
            <a:ext cx="7553325" cy="98488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Suppose we need to evaluate error at </a:t>
            </a:r>
            <a:r>
              <a:rPr lang="en-US" sz="2800" i="1" dirty="0"/>
              <a:t>n </a:t>
            </a:r>
            <a:r>
              <a:rPr lang="en-US" sz="2800" dirty="0"/>
              <a:t>different time points:</a:t>
            </a:r>
            <a:r>
              <a:rPr lang="en-US" i="1" dirty="0"/>
              <a:t> </a:t>
            </a:r>
            <a:r>
              <a:rPr lang="en-US" dirty="0"/>
              <a:t>  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C10B07E3-1C3E-4FB2-AD93-AE369BE8C8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57"/>
          <a:stretch/>
        </p:blipFill>
        <p:spPr bwMode="auto">
          <a:xfrm>
            <a:off x="800913" y="4014787"/>
            <a:ext cx="6819087" cy="1574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Box 7">
            <a:extLst>
              <a:ext uri="{FF2B5EF4-FFF2-40B4-BE49-F238E27FC236}">
                <a16:creationId xmlns:a16="http://schemas.microsoft.com/office/drawing/2014/main" id="{0014965E-130C-4483-AB20-E6EA867A23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4829" y="3824287"/>
            <a:ext cx="2743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dirty="0"/>
              <a:t>Measures of </a:t>
            </a:r>
            <a:r>
              <a:rPr lang="en-US" altLang="en-US" sz="1800" b="1" dirty="0"/>
              <a:t>variability</a:t>
            </a:r>
          </a:p>
        </p:txBody>
      </p:sp>
      <p:sp>
        <p:nvSpPr>
          <p:cNvPr id="13" name="Line 8">
            <a:extLst>
              <a:ext uri="{FF2B5EF4-FFF2-40B4-BE49-F238E27FC236}">
                <a16:creationId xmlns:a16="http://schemas.microsoft.com/office/drawing/2014/main" id="{B426D880-7C21-4B98-88D1-39225D87825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237015" y="3552825"/>
            <a:ext cx="1172213" cy="366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9">
            <a:extLst>
              <a:ext uri="{FF2B5EF4-FFF2-40B4-BE49-F238E27FC236}">
                <a16:creationId xmlns:a16="http://schemas.microsoft.com/office/drawing/2014/main" id="{9D638671-82D2-4691-A4DE-302B7E4FDCE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37016" y="4152899"/>
            <a:ext cx="1172213" cy="69740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5074EC4D-218D-48DA-BA96-1A4E739956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75" r="39024"/>
          <a:stretch/>
        </p:blipFill>
        <p:spPr>
          <a:xfrm>
            <a:off x="1371600" y="2622061"/>
            <a:ext cx="4865416" cy="13927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56912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E4F0A-1F97-42DB-8632-DD634CCDE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of variability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0F9A1-AB4E-4C48-9977-03704C8A7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4540" y="1217167"/>
            <a:ext cx="7553325" cy="387798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MSE is measure of variability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If errors are normally distributed, standard deviation is related to MAD</a:t>
            </a:r>
          </a:p>
        </p:txBody>
      </p:sp>
      <p:sp>
        <p:nvSpPr>
          <p:cNvPr id="66563" name="Footer Placeholder 5">
            <a:extLst>
              <a:ext uri="{FF2B5EF4-FFF2-40B4-BE49-F238E27FC236}">
                <a16:creationId xmlns:a16="http://schemas.microsoft.com/office/drawing/2014/main" id="{A5085416-1510-437B-B354-4EB5BDD208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Time Series Analysis and Forecasting 2E, 2015  MJK</a:t>
            </a:r>
          </a:p>
        </p:txBody>
      </p:sp>
      <p:sp>
        <p:nvSpPr>
          <p:cNvPr id="66562" name="Date Placeholder 4">
            <a:extLst>
              <a:ext uri="{FF2B5EF4-FFF2-40B4-BE49-F238E27FC236}">
                <a16:creationId xmlns:a16="http://schemas.microsoft.com/office/drawing/2014/main" id="{B8618C88-64D1-4DEC-96B7-07CAD12B5C79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Chapter 2</a:t>
            </a:r>
          </a:p>
        </p:txBody>
      </p:sp>
      <p:sp>
        <p:nvSpPr>
          <p:cNvPr id="66564" name="Slide Number Placeholder 6">
            <a:extLst>
              <a:ext uri="{FF2B5EF4-FFF2-40B4-BE49-F238E27FC236}">
                <a16:creationId xmlns:a16="http://schemas.microsoft.com/office/drawing/2014/main" id="{BD15B2DF-FACB-4590-A2DF-1C9BED73F0C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31A70A4-7737-46DA-969C-53F0058203FC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67</a:t>
            </a:fld>
            <a:endParaRPr lang="en-US" altLang="en-US" sz="1400"/>
          </a:p>
        </p:txBody>
      </p:sp>
      <p:pic>
        <p:nvPicPr>
          <p:cNvPr id="66565" name="Picture 5">
            <a:extLst>
              <a:ext uri="{FF2B5EF4-FFF2-40B4-BE49-F238E27FC236}">
                <a16:creationId xmlns:a16="http://schemas.microsoft.com/office/drawing/2014/main" id="{ABE2F09A-4B0B-4370-91D5-819003E11A0E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40"/>
          <a:stretch/>
        </p:blipFill>
        <p:spPr>
          <a:xfrm>
            <a:off x="1710531" y="1800225"/>
            <a:ext cx="5722938" cy="1171575"/>
          </a:xfrm>
          <a:noFill/>
        </p:spPr>
      </p:pic>
      <p:pic>
        <p:nvPicPr>
          <p:cNvPr id="66566" name="Picture 6">
            <a:extLst>
              <a:ext uri="{FF2B5EF4-FFF2-40B4-BE49-F238E27FC236}">
                <a16:creationId xmlns:a16="http://schemas.microsoft.com/office/drawing/2014/main" id="{36A12172-36A3-4083-AFEA-239CEA738037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38"/>
          <a:stretch/>
        </p:blipFill>
        <p:spPr>
          <a:xfrm>
            <a:off x="1905000" y="4996308"/>
            <a:ext cx="4800600" cy="1289050"/>
          </a:xfrm>
          <a:noFill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E4F0A-1F97-42DB-8632-DD634CCDE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Forecast Error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0F9A1-AB4E-4C48-9977-03704C8A7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4540" y="1217167"/>
            <a:ext cx="8227060" cy="276998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/>
              <a:t>relative forecast error</a:t>
            </a:r>
            <a:r>
              <a:rPr lang="en-US" dirty="0"/>
              <a:t> (in percent):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Mean percent errors … </a:t>
            </a:r>
          </a:p>
        </p:txBody>
      </p:sp>
      <p:sp>
        <p:nvSpPr>
          <p:cNvPr id="66563" name="Footer Placeholder 5">
            <a:extLst>
              <a:ext uri="{FF2B5EF4-FFF2-40B4-BE49-F238E27FC236}">
                <a16:creationId xmlns:a16="http://schemas.microsoft.com/office/drawing/2014/main" id="{A5085416-1510-437B-B354-4EB5BDD208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Time Series Analysis and Forecasting 2E, 2015  MJK</a:t>
            </a:r>
          </a:p>
        </p:txBody>
      </p:sp>
      <p:sp>
        <p:nvSpPr>
          <p:cNvPr id="66562" name="Date Placeholder 4">
            <a:extLst>
              <a:ext uri="{FF2B5EF4-FFF2-40B4-BE49-F238E27FC236}">
                <a16:creationId xmlns:a16="http://schemas.microsoft.com/office/drawing/2014/main" id="{B8618C88-64D1-4DEC-96B7-07CAD12B5C79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Chapter 2</a:t>
            </a:r>
          </a:p>
        </p:txBody>
      </p:sp>
      <p:sp>
        <p:nvSpPr>
          <p:cNvPr id="66564" name="Slide Number Placeholder 6">
            <a:extLst>
              <a:ext uri="{FF2B5EF4-FFF2-40B4-BE49-F238E27FC236}">
                <a16:creationId xmlns:a16="http://schemas.microsoft.com/office/drawing/2014/main" id="{BD15B2DF-FACB-4590-A2DF-1C9BED73F0C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31A70A4-7737-46DA-969C-53F0058203FC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68</a:t>
            </a:fld>
            <a:endParaRPr lang="en-US" altLang="en-US" sz="1400"/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520A6076-9B71-4848-80EB-D4DF9B7907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82"/>
          <a:stretch/>
        </p:blipFill>
        <p:spPr>
          <a:xfrm>
            <a:off x="1295400" y="1916476"/>
            <a:ext cx="6172200" cy="1485900"/>
          </a:xfrm>
          <a:prstGeom prst="rect">
            <a:avLst/>
          </a:prstGeom>
          <a:noFill/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83F3008F-34DC-4745-9EDF-4CE7E00487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33" r="27999"/>
          <a:stretch/>
        </p:blipFill>
        <p:spPr>
          <a:xfrm>
            <a:off x="1600200" y="3959081"/>
            <a:ext cx="5321935" cy="21717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212627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E4F0A-1F97-42DB-8632-DD634CCDE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540" y="304800"/>
            <a:ext cx="7553325" cy="492443"/>
          </a:xfrm>
        </p:spPr>
        <p:txBody>
          <a:bodyPr/>
          <a:lstStyle/>
          <a:p>
            <a:r>
              <a:rPr lang="en-US" sz="3200" dirty="0"/>
              <a:t>Why do we need </a:t>
            </a:r>
            <a:r>
              <a:rPr lang="en-US" sz="3200" i="1" dirty="0"/>
              <a:t>relative</a:t>
            </a:r>
            <a:r>
              <a:rPr lang="en-US" sz="3200" dirty="0"/>
              <a:t> forecast errors 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0F9A1-AB4E-4C48-9977-03704C8A7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4540" y="1217167"/>
            <a:ext cx="8227060" cy="492442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Absolute values are harder to compare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If we were forecasting demand for electricity in Phoenix during the summer, the units would be megawatts (MW)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If the MAD for the forecast error during summer months was 5 MW, we might not know whether this was a large forecast error or a relatively small one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However, knowing that the relative or percent forecast error or the MAPE is 3% (say) can be much more meaningful than knowing that the MAD is 5 MW.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Note that the relative or percent forecast error only makes sense if the time series </a:t>
            </a:r>
            <a:r>
              <a:rPr lang="en-US" sz="2000" i="1" dirty="0" err="1"/>
              <a:t>y</a:t>
            </a:r>
            <a:r>
              <a:rPr lang="en-US" sz="2000" i="1" baseline="-25000" dirty="0" err="1"/>
              <a:t>t</a:t>
            </a:r>
            <a:r>
              <a:rPr lang="en-US" sz="2000" dirty="0"/>
              <a:t> does not contain zero values.</a:t>
            </a:r>
            <a:endParaRPr lang="en-US" sz="1200" dirty="0"/>
          </a:p>
        </p:txBody>
      </p:sp>
      <p:sp>
        <p:nvSpPr>
          <p:cNvPr id="66563" name="Footer Placeholder 5">
            <a:extLst>
              <a:ext uri="{FF2B5EF4-FFF2-40B4-BE49-F238E27FC236}">
                <a16:creationId xmlns:a16="http://schemas.microsoft.com/office/drawing/2014/main" id="{A5085416-1510-437B-B354-4EB5BDD208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Time Series Analysis and Forecasting 2E, 2015  MJK</a:t>
            </a:r>
          </a:p>
        </p:txBody>
      </p:sp>
      <p:sp>
        <p:nvSpPr>
          <p:cNvPr id="66562" name="Date Placeholder 4">
            <a:extLst>
              <a:ext uri="{FF2B5EF4-FFF2-40B4-BE49-F238E27FC236}">
                <a16:creationId xmlns:a16="http://schemas.microsoft.com/office/drawing/2014/main" id="{B8618C88-64D1-4DEC-96B7-07CAD12B5C79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Chapter 2</a:t>
            </a:r>
          </a:p>
        </p:txBody>
      </p:sp>
      <p:sp>
        <p:nvSpPr>
          <p:cNvPr id="66564" name="Slide Number Placeholder 6">
            <a:extLst>
              <a:ext uri="{FF2B5EF4-FFF2-40B4-BE49-F238E27FC236}">
                <a16:creationId xmlns:a16="http://schemas.microsoft.com/office/drawing/2014/main" id="{BD15B2DF-FACB-4590-A2DF-1C9BED73F0C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31A70A4-7737-46DA-969C-53F0058203FC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69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2286091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DD02B-1E54-4870-8E6B-E26D99B44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Displays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84354D-0A51-484F-94A3-0267DA329B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4540" y="1217167"/>
            <a:ext cx="7553325" cy="332398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i="1" dirty="0"/>
              <a:t>Time series plots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2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  <a:latin typeface="Arial"/>
                <a:cs typeface="Arial"/>
              </a:rPr>
              <a:t>basic graphical display for time series data </a:t>
            </a:r>
          </a:p>
          <a:p>
            <a:pPr marL="1028700" lvl="2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  <a:latin typeface="Arial"/>
                <a:cs typeface="Arial"/>
              </a:rPr>
              <a:t>just a graph of </a:t>
            </a:r>
            <a:r>
              <a:rPr lang="en-US" sz="3600" i="1" dirty="0" err="1">
                <a:solidFill>
                  <a:schemeClr val="tx1"/>
                </a:solidFill>
                <a:latin typeface="Arial"/>
                <a:cs typeface="Arial"/>
              </a:rPr>
              <a:t>y</a:t>
            </a:r>
            <a:r>
              <a:rPr lang="en-US" sz="3600" i="1" baseline="-25000" dirty="0" err="1">
                <a:solidFill>
                  <a:schemeClr val="tx1"/>
                </a:solidFill>
                <a:latin typeface="Arial"/>
                <a:cs typeface="Arial"/>
              </a:rPr>
              <a:t>t</a:t>
            </a:r>
            <a:r>
              <a:rPr lang="en-US" sz="3600" dirty="0">
                <a:solidFill>
                  <a:schemeClr val="tx1"/>
                </a:solidFill>
                <a:latin typeface="Arial"/>
                <a:cs typeface="Arial"/>
              </a:rPr>
              <a:t> versus the time period, </a:t>
            </a:r>
            <a:r>
              <a:rPr lang="en-US" sz="3600" i="1" dirty="0">
                <a:solidFill>
                  <a:schemeClr val="tx1"/>
                </a:solidFill>
                <a:latin typeface="Arial"/>
                <a:cs typeface="Arial"/>
              </a:rPr>
              <a:t>t</a:t>
            </a:r>
            <a:r>
              <a:rPr lang="en-US" sz="3600" dirty="0">
                <a:solidFill>
                  <a:schemeClr val="tx1"/>
                </a:solidFill>
                <a:latin typeface="Arial"/>
                <a:cs typeface="Arial"/>
              </a:rPr>
              <a:t>, for </a:t>
            </a:r>
            <a:r>
              <a:rPr lang="en-US" sz="3600" i="1" dirty="0">
                <a:solidFill>
                  <a:schemeClr val="tx1"/>
                </a:solidFill>
                <a:latin typeface="Arial"/>
                <a:cs typeface="Arial"/>
              </a:rPr>
              <a:t>t = 1, 2, …, T</a:t>
            </a:r>
          </a:p>
        </p:txBody>
      </p:sp>
      <p:sp>
        <p:nvSpPr>
          <p:cNvPr id="5122" name="Date Placeholder 2">
            <a:extLst>
              <a:ext uri="{FF2B5EF4-FFF2-40B4-BE49-F238E27FC236}">
                <a16:creationId xmlns:a16="http://schemas.microsoft.com/office/drawing/2014/main" id="{AD88E14D-B055-4445-969C-61B6BE78EF0D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Chapter 2</a:t>
            </a:r>
          </a:p>
        </p:txBody>
      </p:sp>
      <p:sp>
        <p:nvSpPr>
          <p:cNvPr id="5124" name="Slide Number Placeholder 4">
            <a:extLst>
              <a:ext uri="{FF2B5EF4-FFF2-40B4-BE49-F238E27FC236}">
                <a16:creationId xmlns:a16="http://schemas.microsoft.com/office/drawing/2014/main" id="{84FFA3F8-1CC8-4AD8-B49C-C4438BDFCFB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C5A05AA-0F76-431A-8D60-492D7BE91E76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1" name="Rectangle 2">
            <a:extLst>
              <a:ext uri="{FF2B5EF4-FFF2-40B4-BE49-F238E27FC236}">
                <a16:creationId xmlns:a16="http://schemas.microsoft.com/office/drawing/2014/main" id="{44E3D675-DBB8-4DFD-B9AD-0E4C82AF90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Normality of forecast errors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EEBC39-9D89-4C75-AC92-FECB80C85C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4540" y="4953000"/>
            <a:ext cx="7553325" cy="92333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Forecast errors deviate somewhat from the straight line</a:t>
            </a:r>
          </a:p>
          <a:p>
            <a:r>
              <a:rPr lang="en-US" sz="2000" dirty="0"/>
              <a:t>	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Normal distribution is not a perfect model for the 		distribution of forecast errors</a:t>
            </a:r>
          </a:p>
        </p:txBody>
      </p:sp>
      <p:sp>
        <p:nvSpPr>
          <p:cNvPr id="70658" name="Date Placeholder 3">
            <a:extLst>
              <a:ext uri="{FF2B5EF4-FFF2-40B4-BE49-F238E27FC236}">
                <a16:creationId xmlns:a16="http://schemas.microsoft.com/office/drawing/2014/main" id="{AF9AD811-7E82-4946-A543-A94704B9BF97}"/>
              </a:ext>
            </a:extLst>
          </p:cNvPr>
          <p:cNvSpPr>
            <a:spLocks noGrp="1"/>
          </p:cNvSpPr>
          <p:nvPr>
            <p:ph type="dt" sz="quarter" idx="4294967295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Chapter 2</a:t>
            </a:r>
          </a:p>
        </p:txBody>
      </p:sp>
      <p:sp>
        <p:nvSpPr>
          <p:cNvPr id="70659" name="Footer Placeholder 4">
            <a:extLst>
              <a:ext uri="{FF2B5EF4-FFF2-40B4-BE49-F238E27FC236}">
                <a16:creationId xmlns:a16="http://schemas.microsoft.com/office/drawing/2014/main" id="{FDCA6643-053B-4CB2-8E6F-7D220E80ADE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Time Series Analysis and Forecasting 2E, 2015  MJK</a:t>
            </a:r>
          </a:p>
        </p:txBody>
      </p:sp>
      <p:sp>
        <p:nvSpPr>
          <p:cNvPr id="70660" name="Slide Number Placeholder 5">
            <a:extLst>
              <a:ext uri="{FF2B5EF4-FFF2-40B4-BE49-F238E27FC236}">
                <a16:creationId xmlns:a16="http://schemas.microsoft.com/office/drawing/2014/main" id="{A431EC9E-CCA4-4180-9899-92D27B78F25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34FF040-36BC-4C54-A9BE-AA2B04B05269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70</a:t>
            </a:fld>
            <a:endParaRPr lang="en-US" altLang="en-US" sz="1400"/>
          </a:p>
        </p:txBody>
      </p:sp>
      <p:pic>
        <p:nvPicPr>
          <p:cNvPr id="70662" name="Picture 5">
            <a:extLst>
              <a:ext uri="{FF2B5EF4-FFF2-40B4-BE49-F238E27FC236}">
                <a16:creationId xmlns:a16="http://schemas.microsoft.com/office/drawing/2014/main" id="{33540A02-59FF-4938-A34F-984D38420E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95"/>
          <a:stretch/>
        </p:blipFill>
        <p:spPr bwMode="auto">
          <a:xfrm>
            <a:off x="914400" y="1001394"/>
            <a:ext cx="6877050" cy="3799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Date Placeholder 4">
            <a:extLst>
              <a:ext uri="{FF2B5EF4-FFF2-40B4-BE49-F238E27FC236}">
                <a16:creationId xmlns:a16="http://schemas.microsoft.com/office/drawing/2014/main" id="{699109D3-4FF1-4886-8745-D670A1D030E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Chapter 2</a:t>
            </a:r>
          </a:p>
        </p:txBody>
      </p:sp>
      <p:sp>
        <p:nvSpPr>
          <p:cNvPr id="72707" name="Footer Placeholder 5">
            <a:extLst>
              <a:ext uri="{FF2B5EF4-FFF2-40B4-BE49-F238E27FC236}">
                <a16:creationId xmlns:a16="http://schemas.microsoft.com/office/drawing/2014/main" id="{7BF52A0C-7377-4850-9416-D84550899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Time Series Analysis and Forecasting 2E, 2015  MJK</a:t>
            </a:r>
          </a:p>
        </p:txBody>
      </p:sp>
      <p:sp>
        <p:nvSpPr>
          <p:cNvPr id="72708" name="Slide Number Placeholder 6">
            <a:extLst>
              <a:ext uri="{FF2B5EF4-FFF2-40B4-BE49-F238E27FC236}">
                <a16:creationId xmlns:a16="http://schemas.microsoft.com/office/drawing/2014/main" id="{84C396D4-84CE-4916-9177-77B4DD27D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B58D76E-07C5-4156-97C5-98CC3795F5F8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71</a:t>
            </a:fld>
            <a:endParaRPr lang="en-US" altLang="en-US" sz="1400"/>
          </a:p>
        </p:txBody>
      </p:sp>
      <p:sp>
        <p:nvSpPr>
          <p:cNvPr id="72709" name="Rectangle 3">
            <a:extLst>
              <a:ext uri="{FF2B5EF4-FFF2-40B4-BE49-F238E27FC236}">
                <a16:creationId xmlns:a16="http://schemas.microsoft.com/office/drawing/2014/main" id="{8AA2695F-1997-4348-A461-97FEA04A53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31919" y="138078"/>
            <a:ext cx="7402481" cy="696594"/>
          </a:xfrm>
        </p:spPr>
        <p:txBody>
          <a:bodyPr/>
          <a:lstStyle/>
          <a:p>
            <a:pPr eaLnBrk="1" hangingPunct="1"/>
            <a:r>
              <a:rPr lang="en-US" altLang="en-US" dirty="0"/>
              <a:t>ACF of residuals</a:t>
            </a:r>
          </a:p>
        </p:txBody>
      </p:sp>
      <p:pic>
        <p:nvPicPr>
          <p:cNvPr id="72710" name="Picture 8">
            <a:extLst>
              <a:ext uri="{FF2B5EF4-FFF2-40B4-BE49-F238E27FC236}">
                <a16:creationId xmlns:a16="http://schemas.microsoft.com/office/drawing/2014/main" id="{B2099AF3-3832-475E-A8CE-A2C69B485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2909888"/>
            <a:ext cx="5029200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11" name="Picture 9">
            <a:extLst>
              <a:ext uri="{FF2B5EF4-FFF2-40B4-BE49-F238E27FC236}">
                <a16:creationId xmlns:a16="http://schemas.microsoft.com/office/drawing/2014/main" id="{6BAB56FA-E530-408F-BE2E-8A97FE6148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53"/>
          <a:stretch/>
        </p:blipFill>
        <p:spPr bwMode="auto">
          <a:xfrm>
            <a:off x="4724400" y="1219201"/>
            <a:ext cx="44196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4213D2-BE3B-48FD-B5EB-D5ABD337B40E}"/>
              </a:ext>
            </a:extLst>
          </p:cNvPr>
          <p:cNvSpPr txBox="1"/>
          <p:nvPr/>
        </p:nvSpPr>
        <p:spPr>
          <a:xfrm>
            <a:off x="5251450" y="4343400"/>
            <a:ext cx="36703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sample ACF of the forecast error is like the ACF of random data;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large “spikes” on the sample ACF at low lag</a:t>
            </a:r>
            <a:endParaRPr lang="en-US" sz="1200" i="1" dirty="0"/>
          </a:p>
          <a:p>
            <a:endParaRPr lang="en-US" sz="12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AEE436C-84BB-43D6-A2B3-58C6E6BAEA54}"/>
              </a:ext>
            </a:extLst>
          </p:cNvPr>
          <p:cNvCxnSpPr/>
          <p:nvPr/>
        </p:nvCxnSpPr>
        <p:spPr>
          <a:xfrm flipH="1">
            <a:off x="1905000" y="2819400"/>
            <a:ext cx="304800" cy="990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9F6BF15-F4C2-414B-8E96-C3D9E9656A86}"/>
              </a:ext>
            </a:extLst>
          </p:cNvPr>
          <p:cNvSpPr txBox="1"/>
          <p:nvPr/>
        </p:nvSpPr>
        <p:spPr>
          <a:xfrm>
            <a:off x="823969" y="2388273"/>
            <a:ext cx="3646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1.96/sqrt(T), where T= no of samples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Date Placeholder 4">
            <a:extLst>
              <a:ext uri="{FF2B5EF4-FFF2-40B4-BE49-F238E27FC236}">
                <a16:creationId xmlns:a16="http://schemas.microsoft.com/office/drawing/2014/main" id="{F19B38FD-5859-4473-8248-308F1A5D76A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Chapter 2</a:t>
            </a:r>
          </a:p>
        </p:txBody>
      </p:sp>
      <p:sp>
        <p:nvSpPr>
          <p:cNvPr id="73731" name="Footer Placeholder 5">
            <a:extLst>
              <a:ext uri="{FF2B5EF4-FFF2-40B4-BE49-F238E27FC236}">
                <a16:creationId xmlns:a16="http://schemas.microsoft.com/office/drawing/2014/main" id="{DFC36EF1-5635-4F28-886C-BD9CFFB07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/>
              <a:t>Introduction to Time Series Analysis and Forecasting 2E, 2015  MJK</a:t>
            </a:r>
          </a:p>
        </p:txBody>
      </p:sp>
      <p:sp>
        <p:nvSpPr>
          <p:cNvPr id="73732" name="Slide Number Placeholder 6">
            <a:extLst>
              <a:ext uri="{FF2B5EF4-FFF2-40B4-BE49-F238E27FC236}">
                <a16:creationId xmlns:a16="http://schemas.microsoft.com/office/drawing/2014/main" id="{6C3C5713-F576-4A7B-BFFF-5E3FA7DA5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65230A6-9328-4649-87A6-0D1E5AE4049D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72</a:t>
            </a:fld>
            <a:endParaRPr lang="en-US" altLang="en-US" sz="1400"/>
          </a:p>
        </p:txBody>
      </p:sp>
      <p:sp>
        <p:nvSpPr>
          <p:cNvPr id="73733" name="Rectangle 2">
            <a:extLst>
              <a:ext uri="{FF2B5EF4-FFF2-40B4-BE49-F238E27FC236}">
                <a16:creationId xmlns:a16="http://schemas.microsoft.com/office/drawing/2014/main" id="{875581CD-FF40-4309-ACD6-10A55F7B7E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6700" y="187404"/>
            <a:ext cx="8763000" cy="1107996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How to test if autocorrelation values are significant</a:t>
            </a:r>
          </a:p>
        </p:txBody>
      </p:sp>
      <p:pic>
        <p:nvPicPr>
          <p:cNvPr id="73734" name="Picture 5">
            <a:extLst>
              <a:ext uri="{FF2B5EF4-FFF2-40B4-BE49-F238E27FC236}">
                <a16:creationId xmlns:a16="http://schemas.microsoft.com/office/drawing/2014/main" id="{848913A2-A8CB-4F85-B7D3-2675926F1F0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19400" y="990678"/>
            <a:ext cx="5410200" cy="2845991"/>
          </a:xfr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B04A30-8095-4FD1-99CD-4B8FBA693810}"/>
              </a:ext>
            </a:extLst>
          </p:cNvPr>
          <p:cNvSpPr txBox="1"/>
          <p:nvPr/>
        </p:nvSpPr>
        <p:spPr>
          <a:xfrm>
            <a:off x="762001" y="4114800"/>
            <a:ext cx="8001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a significance level, </a:t>
            </a:r>
            <a:r>
              <a:rPr lang="el-GR" dirty="0"/>
              <a:t>α</a:t>
            </a:r>
            <a:r>
              <a:rPr lang="en-US" dirty="0"/>
              <a:t>= 0.05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Null hypothesis is autocorrelation values are zero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 the Z statistic at chosen </a:t>
            </a:r>
            <a:r>
              <a:rPr lang="el-GR" dirty="0"/>
              <a:t>α</a:t>
            </a:r>
            <a:r>
              <a:rPr lang="en-US" dirty="0"/>
              <a:t>,</a:t>
            </a:r>
            <a:r>
              <a:rPr lang="el-GR" dirty="0"/>
              <a:t> </a:t>
            </a:r>
            <a:r>
              <a:rPr lang="en-US" dirty="0"/>
              <a:t> Z</a:t>
            </a:r>
            <a:r>
              <a:rPr lang="el-GR" baseline="-25000" dirty="0"/>
              <a:t>α</a:t>
            </a:r>
            <a:r>
              <a:rPr lang="en-US" baseline="-25000" dirty="0"/>
              <a:t>/2</a:t>
            </a:r>
            <a:r>
              <a:rPr lang="en-US" dirty="0"/>
              <a:t>= 1.96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 auto-correlation value </a:t>
            </a:r>
            <a:r>
              <a:rPr lang="en-US" i="1" dirty="0" err="1"/>
              <a:t>r</a:t>
            </a:r>
            <a:r>
              <a:rPr lang="en-US" i="1" baseline="-25000" dirty="0" err="1"/>
              <a:t>k</a:t>
            </a:r>
            <a:r>
              <a:rPr lang="en-US" i="1" baseline="-25000" dirty="0"/>
              <a:t> *</a:t>
            </a:r>
            <a:r>
              <a:rPr lang="en-US" dirty="0"/>
              <a:t>sqrt(T) &gt; Z</a:t>
            </a:r>
            <a:r>
              <a:rPr lang="el-GR" baseline="-25000" dirty="0"/>
              <a:t>α</a:t>
            </a:r>
            <a:r>
              <a:rPr lang="en-US" baseline="-25000" dirty="0"/>
              <a:t>/2</a:t>
            </a:r>
            <a:r>
              <a:rPr lang="en-US" dirty="0"/>
              <a:t>, reject the null hypothesis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				autocorrelation values are not zero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Date Placeholder 2">
            <a:extLst>
              <a:ext uri="{FF2B5EF4-FFF2-40B4-BE49-F238E27FC236}">
                <a16:creationId xmlns:a16="http://schemas.microsoft.com/office/drawing/2014/main" id="{70113D0E-3197-47C2-A1F5-D52F51675ED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Chapter 2</a:t>
            </a:r>
          </a:p>
        </p:txBody>
      </p:sp>
      <p:sp>
        <p:nvSpPr>
          <p:cNvPr id="6148" name="Slide Number Placeholder 4">
            <a:extLst>
              <a:ext uri="{FF2B5EF4-FFF2-40B4-BE49-F238E27FC236}">
                <a16:creationId xmlns:a16="http://schemas.microsoft.com/office/drawing/2014/main" id="{85DCF0A9-0554-4194-8D24-A0E95047B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9C33DF6-DA82-4D2E-89A2-2503FCF68A5A}" type="slidenum">
              <a:rPr lang="en-US" altLang="en-US"/>
              <a:pPr eaLnBrk="1" hangingPunct="1"/>
              <a:t>8</a:t>
            </a:fld>
            <a:endParaRPr lang="en-US" altLang="en-US"/>
          </a:p>
        </p:txBody>
      </p:sp>
      <p:pic>
        <p:nvPicPr>
          <p:cNvPr id="6149" name="Picture 3">
            <a:extLst>
              <a:ext uri="{FF2B5EF4-FFF2-40B4-BE49-F238E27FC236}">
                <a16:creationId xmlns:a16="http://schemas.microsoft.com/office/drawing/2014/main" id="{F5B6CDC6-4CC7-4A91-8CD5-D3DC845E511C}"/>
              </a:ext>
            </a:extLst>
          </p:cNvPr>
          <p:cNvPicPr>
            <a:picLocks noGrp="1" noChangeAspect="1" noChangeArrowheads="1"/>
          </p:cNvPicPr>
          <p:nvPr>
            <p:ph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93963" y="274638"/>
            <a:ext cx="4154487" cy="5851525"/>
          </a:xfrm>
          <a:noFill/>
        </p:spPr>
      </p:pic>
      <p:sp>
        <p:nvSpPr>
          <p:cNvPr id="6150" name="Text Box 4">
            <a:extLst>
              <a:ext uri="{FF2B5EF4-FFF2-40B4-BE49-F238E27FC236}">
                <a16:creationId xmlns:a16="http://schemas.microsoft.com/office/drawing/2014/main" id="{8D39AF0F-3A51-4138-A1CC-98B9BB9EB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590800"/>
            <a:ext cx="2057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Time series plots</a:t>
            </a:r>
          </a:p>
        </p:txBody>
      </p:sp>
      <p:sp>
        <p:nvSpPr>
          <p:cNvPr id="6151" name="Line 5">
            <a:extLst>
              <a:ext uri="{FF2B5EF4-FFF2-40B4-BE49-F238E27FC236}">
                <a16:creationId xmlns:a16="http://schemas.microsoft.com/office/drawing/2014/main" id="{61AC19F8-D145-44AB-8F67-3E10E8FC33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2200" y="2133600"/>
            <a:ext cx="2286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2" name="Line 6">
            <a:extLst>
              <a:ext uri="{FF2B5EF4-FFF2-40B4-BE49-F238E27FC236}">
                <a16:creationId xmlns:a16="http://schemas.microsoft.com/office/drawing/2014/main" id="{64CC558F-508D-488B-8F77-14C5B28CAFEA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2819400"/>
            <a:ext cx="3810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3" name="Text Box 7">
            <a:extLst>
              <a:ext uri="{FF2B5EF4-FFF2-40B4-BE49-F238E27FC236}">
                <a16:creationId xmlns:a16="http://schemas.microsoft.com/office/drawing/2014/main" id="{D0ED15F9-4F34-4BEC-BA13-2EFFECC311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2057400"/>
            <a:ext cx="1752600" cy="22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Notice that the histograms look very similar even though the time series behavior is very different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Date Placeholder 3">
            <a:extLst>
              <a:ext uri="{FF2B5EF4-FFF2-40B4-BE49-F238E27FC236}">
                <a16:creationId xmlns:a16="http://schemas.microsoft.com/office/drawing/2014/main" id="{9FC0E023-B182-4F1E-806D-859703A00DA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Chapter 2</a:t>
            </a:r>
          </a:p>
        </p:txBody>
      </p:sp>
      <p:sp>
        <p:nvSpPr>
          <p:cNvPr id="7171" name="Footer Placeholder 4">
            <a:extLst>
              <a:ext uri="{FF2B5EF4-FFF2-40B4-BE49-F238E27FC236}">
                <a16:creationId xmlns:a16="http://schemas.microsoft.com/office/drawing/2014/main" id="{66DE1289-15CA-4494-B233-74E94BC15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Introduction to Time Series Analysis and Forecasting 2E, 2015  MJK</a:t>
            </a:r>
          </a:p>
        </p:txBody>
      </p:sp>
      <p:sp>
        <p:nvSpPr>
          <p:cNvPr id="7172" name="Slide Number Placeholder 5">
            <a:extLst>
              <a:ext uri="{FF2B5EF4-FFF2-40B4-BE49-F238E27FC236}">
                <a16:creationId xmlns:a16="http://schemas.microsoft.com/office/drawing/2014/main" id="{9550AD1D-353C-4A7A-B3F5-D8E92A632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566C320-9A6E-4D6C-8AC3-7DF5C5664D74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4ABE4694-2952-49A4-8E0A-BEE6941C7C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When there are two or more variables, scatter plots can be useful:</a:t>
            </a:r>
          </a:p>
        </p:txBody>
      </p:sp>
      <p:pic>
        <p:nvPicPr>
          <p:cNvPr id="7174" name="Picture 4">
            <a:extLst>
              <a:ext uri="{FF2B5EF4-FFF2-40B4-BE49-F238E27FC236}">
                <a16:creationId xmlns:a16="http://schemas.microsoft.com/office/drawing/2014/main" id="{2737B1A8-20ED-46B6-827C-263D75BE2F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0400" y="1600200"/>
            <a:ext cx="7823200" cy="4525963"/>
          </a:xfr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3333CC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23493</TotalTime>
  <Words>2634</Words>
  <Application>Microsoft Office PowerPoint</Application>
  <PresentationFormat>On-screen Show (4:3)</PresentationFormat>
  <Paragraphs>525</Paragraphs>
  <Slides>72</Slides>
  <Notes>5</Notes>
  <HiddenSlides>4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1" baseType="lpstr">
      <vt:lpstr>-apple-system</vt:lpstr>
      <vt:lpstr>Arial</vt:lpstr>
      <vt:lpstr>Calibri</vt:lpstr>
      <vt:lpstr>Cambria Math</vt:lpstr>
      <vt:lpstr>Droid Serif</vt:lpstr>
      <vt:lpstr>MathJax_Main</vt:lpstr>
      <vt:lpstr>MathJax_Math-italic</vt:lpstr>
      <vt:lpstr>Wingdings</vt:lpstr>
      <vt:lpstr>Office Theme</vt:lpstr>
      <vt:lpstr>Chapter 2:  Statistics Introduction to Forecasting   Fall 2019</vt:lpstr>
      <vt:lpstr>Announcements</vt:lpstr>
      <vt:lpstr>Outline (for today’s lecture)</vt:lpstr>
      <vt:lpstr>Terminology</vt:lpstr>
      <vt:lpstr>Terminology (Forecast Error)</vt:lpstr>
      <vt:lpstr>Residuals</vt:lpstr>
      <vt:lpstr>Graphical Displays</vt:lpstr>
      <vt:lpstr>PowerPoint Presentation</vt:lpstr>
      <vt:lpstr>When there are two or more variables, scatter plots can be useful:</vt:lpstr>
      <vt:lpstr>Variations of time series plots</vt:lpstr>
      <vt:lpstr>Plotting smoothed data</vt:lpstr>
      <vt:lpstr>PowerPoint Presentation</vt:lpstr>
      <vt:lpstr>Centered Moving Average</vt:lpstr>
      <vt:lpstr>Linear Filter (data smoother)</vt:lpstr>
      <vt:lpstr>Drawback of Linear filters</vt:lpstr>
      <vt:lpstr>Median filters can smooth data with atypical values</vt:lpstr>
      <vt:lpstr>Median filters can smooth data with atypical values</vt:lpstr>
      <vt:lpstr>Strictly Stationary Time Series</vt:lpstr>
      <vt:lpstr>Stationary data</vt:lpstr>
      <vt:lpstr>Mean of a Time Series</vt:lpstr>
      <vt:lpstr>Variance of a Time Series</vt:lpstr>
      <vt:lpstr>(Weakly) Stationary Time-series</vt:lpstr>
      <vt:lpstr>Mean of a Stationary Time-series</vt:lpstr>
      <vt:lpstr>How to visualize correlations within a time series?</vt:lpstr>
      <vt:lpstr>Autocovariance and Autocorrelation</vt:lpstr>
      <vt:lpstr>Sample Autocovariance and Autocorrelation function</vt:lpstr>
      <vt:lpstr>Autocorrelation coefficient</vt:lpstr>
      <vt:lpstr>Some of the chemical process viscosity data</vt:lpstr>
      <vt:lpstr>PowerPoint Presentation</vt:lpstr>
      <vt:lpstr>Autocorrelation plots with confidence intervals</vt:lpstr>
      <vt:lpstr>Autocorrelation (ACF) plots</vt:lpstr>
      <vt:lpstr>What does the sample ACF of a nonstationary time series look like? </vt:lpstr>
      <vt:lpstr>Variogram</vt:lpstr>
      <vt:lpstr>Sample Variogram</vt:lpstr>
      <vt:lpstr>Sample Variogram – Stationary Time Series</vt:lpstr>
      <vt:lpstr>Sample Variogram – Non-Stationary Time Series</vt:lpstr>
      <vt:lpstr>Data Transformation and Adjustments</vt:lpstr>
      <vt:lpstr>Transformed Data</vt:lpstr>
      <vt:lpstr>Trend and Seasonal Adjustments</vt:lpstr>
      <vt:lpstr>PowerPoint Presentation</vt:lpstr>
      <vt:lpstr>PowerPoint Presentation</vt:lpstr>
      <vt:lpstr>PowerPoint Presentation</vt:lpstr>
      <vt:lpstr>Removing trend by differencing</vt:lpstr>
      <vt:lpstr>Removing trend by differencing</vt:lpstr>
      <vt:lpstr>Residual plots after differencing</vt:lpstr>
      <vt:lpstr>Removing seasonality and trend</vt:lpstr>
      <vt:lpstr>PowerPoint Presentation</vt:lpstr>
      <vt:lpstr>PowerPoint Presentation</vt:lpstr>
      <vt:lpstr>PowerPoint Presentation</vt:lpstr>
      <vt:lpstr>PowerPoint Presentation</vt:lpstr>
      <vt:lpstr>Classical Decomposition Approach</vt:lpstr>
      <vt:lpstr>Classical Decomposition Approach</vt:lpstr>
      <vt:lpstr>Time series Decomposition</vt:lpstr>
      <vt:lpstr>Example: Time Series Decomposition</vt:lpstr>
      <vt:lpstr>Example: Time Series Decomposition</vt:lpstr>
      <vt:lpstr>Example: Time Series Decomposition</vt:lpstr>
      <vt:lpstr>Example: Time Series Decomposition</vt:lpstr>
      <vt:lpstr>Example: Time Series Decomposition</vt:lpstr>
      <vt:lpstr>Example: Time Series Decomposition</vt:lpstr>
      <vt:lpstr>Compare Fitted value with Raw Data</vt:lpstr>
      <vt:lpstr>Review of Performance (Original Data)</vt:lpstr>
      <vt:lpstr>Review of Performance (Log Data)</vt:lpstr>
      <vt:lpstr>General Approach to Time Series Modeling and Forecasting</vt:lpstr>
      <vt:lpstr>General Approach to Time Series Modeling and Forecasting</vt:lpstr>
      <vt:lpstr>Evaluating and Monitoring Forecast Performance</vt:lpstr>
      <vt:lpstr>Evaluating and Monitoring Forecast Performance</vt:lpstr>
      <vt:lpstr>Measure of variability</vt:lpstr>
      <vt:lpstr>Relative Forecast Error</vt:lpstr>
      <vt:lpstr>Why do we need relative forecast errors ? </vt:lpstr>
      <vt:lpstr>Normality of forecast errors</vt:lpstr>
      <vt:lpstr>ACF of residuals</vt:lpstr>
      <vt:lpstr>How to test if autocorrelation values are significant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Time Series Analysis and Forecasting   Fall 2019</dc:title>
  <dc:creator>Ajay Anand</dc:creator>
  <cp:lastModifiedBy>Ajay Anand</cp:lastModifiedBy>
  <cp:revision>759</cp:revision>
  <dcterms:created xsi:type="dcterms:W3CDTF">2019-05-06T20:41:32Z</dcterms:created>
  <dcterms:modified xsi:type="dcterms:W3CDTF">2019-09-05T14:55:14Z</dcterms:modified>
</cp:coreProperties>
</file>